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</p:sldMasterIdLst>
  <p:notesMasterIdLst>
    <p:notesMasterId r:id="rId26"/>
  </p:notesMasterIdLst>
  <p:sldIdLst>
    <p:sldId id="309" r:id="rId3"/>
    <p:sldId id="294" r:id="rId4"/>
    <p:sldId id="319" r:id="rId5"/>
    <p:sldId id="320" r:id="rId6"/>
    <p:sldId id="321" r:id="rId7"/>
    <p:sldId id="322" r:id="rId8"/>
    <p:sldId id="324" r:id="rId9"/>
    <p:sldId id="325" r:id="rId10"/>
    <p:sldId id="326" r:id="rId11"/>
    <p:sldId id="327" r:id="rId12"/>
    <p:sldId id="330" r:id="rId13"/>
    <p:sldId id="331" r:id="rId14"/>
    <p:sldId id="332" r:id="rId15"/>
    <p:sldId id="333" r:id="rId16"/>
    <p:sldId id="334" r:id="rId17"/>
    <p:sldId id="335" r:id="rId18"/>
    <p:sldId id="336" r:id="rId19"/>
    <p:sldId id="337" r:id="rId20"/>
    <p:sldId id="338" r:id="rId21"/>
    <p:sldId id="339" r:id="rId22"/>
    <p:sldId id="340" r:id="rId23"/>
    <p:sldId id="341" r:id="rId24"/>
    <p:sldId id="342" r:id="rId25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철우" initials="정철" lastIdx="2" clrIdx="0">
    <p:extLst>
      <p:ext uri="{19B8F6BF-5375-455C-9EA6-DF929625EA0E}">
        <p15:presenceInfo xmlns:p15="http://schemas.microsoft.com/office/powerpoint/2012/main" userId="3983457abe7a2d1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88" autoAdjust="0"/>
    <p:restoredTop sz="95388" autoAdjust="0"/>
  </p:normalViewPr>
  <p:slideViewPr>
    <p:cSldViewPr>
      <p:cViewPr varScale="1">
        <p:scale>
          <a:sx n="74" d="100"/>
          <a:sy n="74" d="100"/>
        </p:scale>
        <p:origin x="413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139" tIns="45569" rIns="91139" bIns="45569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139" tIns="45569" rIns="91139" bIns="45569" rtlCol="0"/>
          <a:lstStyle>
            <a:lvl1pPr algn="r">
              <a:defRPr sz="1200"/>
            </a:lvl1pPr>
          </a:lstStyle>
          <a:p>
            <a:fld id="{7451B864-DD79-4147-9112-64E279EDC871}" type="datetimeFigureOut">
              <a:rPr lang="ko-KR" altLang="en-US" smtClean="0"/>
              <a:pPr/>
              <a:t>2023-03-22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4538"/>
            <a:ext cx="4959350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39" tIns="45569" rIns="91139" bIns="45569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2" y="4714876"/>
            <a:ext cx="5438775" cy="4467225"/>
          </a:xfrm>
          <a:prstGeom prst="rect">
            <a:avLst/>
          </a:prstGeom>
        </p:spPr>
        <p:txBody>
          <a:bodyPr vert="horz" lIns="91139" tIns="45569" rIns="91139" bIns="45569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164"/>
            <a:ext cx="2946400" cy="496887"/>
          </a:xfrm>
          <a:prstGeom prst="rect">
            <a:avLst/>
          </a:prstGeom>
        </p:spPr>
        <p:txBody>
          <a:bodyPr vert="horz" lIns="91139" tIns="45569" rIns="91139" bIns="45569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8164"/>
            <a:ext cx="2946400" cy="496887"/>
          </a:xfrm>
          <a:prstGeom prst="rect">
            <a:avLst/>
          </a:prstGeom>
        </p:spPr>
        <p:txBody>
          <a:bodyPr vert="horz" lIns="91139" tIns="45569" rIns="91139" bIns="45569" rtlCol="0" anchor="b"/>
          <a:lstStyle>
            <a:lvl1pPr algn="r">
              <a:defRPr sz="1200"/>
            </a:lvl1pPr>
          </a:lstStyle>
          <a:p>
            <a:fld id="{EA13F8B9-0385-4471-951B-5E29AAD1C7D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3014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3F8B9-0385-4471-951B-5E29AAD1C7D0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92193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3F8B9-0385-4471-951B-5E29AAD1C7D0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7309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3F8B9-0385-4471-951B-5E29AAD1C7D0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1392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3F8B9-0385-4471-951B-5E29AAD1C7D0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4774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3F8B9-0385-4471-951B-5E29AAD1C7D0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9621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3F8B9-0385-4471-951B-5E29AAD1C7D0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90331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3F8B9-0385-4471-951B-5E29AAD1C7D0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50795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3F8B9-0385-4471-951B-5E29AAD1C7D0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69336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3F8B9-0385-4471-951B-5E29AAD1C7D0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9325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3F8B9-0385-4471-951B-5E29AAD1C7D0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37732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3F8B9-0385-4471-951B-5E29AAD1C7D0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7295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3F8B9-0385-4471-951B-5E29AAD1C7D0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4278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3F8B9-0385-4471-951B-5E29AAD1C7D0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05976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3F8B9-0385-4471-951B-5E29AAD1C7D0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5468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3F8B9-0385-4471-951B-5E29AAD1C7D0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11023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3F8B9-0385-4471-951B-5E29AAD1C7D0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9144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3F8B9-0385-4471-951B-5E29AAD1C7D0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7093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3F8B9-0385-4471-951B-5E29AAD1C7D0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8226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3F8B9-0385-4471-951B-5E29AAD1C7D0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0507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3F8B9-0385-4471-951B-5E29AAD1C7D0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5809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3F8B9-0385-4471-951B-5E29AAD1C7D0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3817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3F8B9-0385-4471-951B-5E29AAD1C7D0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5513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3F8B9-0385-4471-951B-5E29AAD1C7D0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8811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17" descr="회사로고">
            <a:extLst>
              <a:ext uri="{FF2B5EF4-FFF2-40B4-BE49-F238E27FC236}">
                <a16:creationId xmlns:a16="http://schemas.microsoft.com/office/drawing/2014/main" id="{20839C1D-78F2-4FD5-9E18-86003C0E766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023" y="141952"/>
            <a:ext cx="1529966" cy="439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3942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597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4618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>
            <a:extLst>
              <a:ext uri="{FF2B5EF4-FFF2-40B4-BE49-F238E27FC236}">
                <a16:creationId xmlns:a16="http://schemas.microsoft.com/office/drawing/2014/main" id="{561F9267-1E83-4EE9-9179-D371ACAA50A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50"/>
            <a:ext cx="9904413" cy="6856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9048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31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>
            <a:extLst>
              <a:ext uri="{FF2B5EF4-FFF2-40B4-BE49-F238E27FC236}">
                <a16:creationId xmlns:a16="http://schemas.microsoft.com/office/drawing/2014/main" id="{31C976AC-26AA-40BD-A47B-012CE8D60D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560" y="4101130"/>
            <a:ext cx="1944000" cy="1265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000" tIns="36000" rIns="36000" bIns="36000" anchor="ctr" anchorCtr="0">
            <a:spAutoFit/>
          </a:bodyPr>
          <a:lstStyle>
            <a:lvl1pPr defTabSz="838200" eaLnBrk="0" hangingPunct="0">
              <a:spcBef>
                <a:spcPct val="20000"/>
              </a:spcBef>
              <a:buFont typeface="Arial" charset="0"/>
              <a:buChar char="•"/>
              <a:defRPr sz="3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838200" eaLnBrk="0" hangingPunct="0">
              <a:spcBef>
                <a:spcPct val="20000"/>
              </a:spcBef>
              <a:buFont typeface="Arial" charset="0"/>
              <a:buChar char="–"/>
              <a:defRPr sz="2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838200" eaLnBrk="0" hangingPunct="0">
              <a:spcBef>
                <a:spcPct val="20000"/>
              </a:spcBef>
              <a:buFont typeface="Arial" charset="0"/>
              <a:buChar char="•"/>
              <a:defRPr sz="25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838200" eaLnBrk="0" hangingPunct="0">
              <a:spcBef>
                <a:spcPct val="20000"/>
              </a:spcBef>
              <a:buFont typeface="Arial" charset="0"/>
              <a:buChar char="–"/>
              <a:defRPr sz="21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838200" eaLnBrk="0" hangingPunct="0">
              <a:spcBef>
                <a:spcPct val="20000"/>
              </a:spcBef>
              <a:buFont typeface="Arial" charset="0"/>
              <a:buChar char="»"/>
              <a:defRPr sz="21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838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838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838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838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ko-KR" altLang="en-US" sz="1800" spc="-15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세코닉스 평택 공장</a:t>
            </a:r>
            <a:endParaRPr lang="en-US" altLang="ko-KR" sz="1800" spc="-150" dirty="0">
              <a:solidFill>
                <a:srgbClr val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algn="ctr" eaLnBrk="1" hangingPunct="1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ko-KR" altLang="en-US" sz="1800" spc="-15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생산기술팀</a:t>
            </a:r>
            <a:r>
              <a:rPr lang="en-US" altLang="ko-KR" sz="1800" spc="-15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sz="1800" spc="-15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최동민  </a:t>
            </a:r>
            <a:endParaRPr lang="en-US" altLang="ko-KR" sz="1800" spc="-150" dirty="0">
              <a:solidFill>
                <a:srgbClr val="000000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 algn="ctr" eaLnBrk="1" hangingPunct="1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800" spc="-150" dirty="0">
                <a:solidFill>
                  <a:srgbClr val="0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2023. 03.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744D329-CAC2-4A16-A71F-198A115AFAAB}"/>
              </a:ext>
            </a:extLst>
          </p:cNvPr>
          <p:cNvCxnSpPr>
            <a:cxnSpLocks/>
          </p:cNvCxnSpPr>
          <p:nvPr/>
        </p:nvCxnSpPr>
        <p:spPr>
          <a:xfrm>
            <a:off x="467544" y="1988840"/>
            <a:ext cx="6912768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1">
            <a:extLst>
              <a:ext uri="{FF2B5EF4-FFF2-40B4-BE49-F238E27FC236}">
                <a16:creationId xmlns:a16="http://schemas.microsoft.com/office/drawing/2014/main" id="{DCFF8BB3-3C15-4B88-AC9E-1DA818CE9FC5}"/>
              </a:ext>
            </a:extLst>
          </p:cNvPr>
          <p:cNvSpPr txBox="1">
            <a:spLocks/>
          </p:cNvSpPr>
          <p:nvPr/>
        </p:nvSpPr>
        <p:spPr>
          <a:xfrm>
            <a:off x="-612576" y="1268840"/>
            <a:ext cx="7884000" cy="720000"/>
          </a:xfrm>
          <a:prstGeom prst="rect">
            <a:avLst/>
          </a:prstGeom>
        </p:spPr>
        <p:txBody>
          <a:bodyPr lIns="0" tIns="0" rIns="0" bIns="0" rtlCol="0" anchor="ctr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ko-KR" spc="-100" dirty="0">
                <a:solidFill>
                  <a:srgbClr val="00000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SMT </a:t>
            </a:r>
            <a:r>
              <a:rPr lang="ko-KR" altLang="en-US" spc="-100" dirty="0">
                <a:solidFill>
                  <a:srgbClr val="00000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기본교육 보고서</a:t>
            </a:r>
          </a:p>
        </p:txBody>
      </p:sp>
    </p:spTree>
    <p:extLst>
      <p:ext uri="{BB962C8B-B14F-4D97-AF65-F5344CB8AC3E}">
        <p14:creationId xmlns:p14="http://schemas.microsoft.com/office/powerpoint/2010/main" val="1546028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6B28E3-19BB-4FC5-882B-8EB628DEB557}"/>
              </a:ext>
            </a:extLst>
          </p:cNvPr>
          <p:cNvCxnSpPr/>
          <p:nvPr/>
        </p:nvCxnSpPr>
        <p:spPr>
          <a:xfrm>
            <a:off x="0" y="980728"/>
            <a:ext cx="9162000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F73B34E-F22E-4944-BFF2-D1D159D7782A}"/>
              </a:ext>
            </a:extLst>
          </p:cNvPr>
          <p:cNvSpPr txBox="1"/>
          <p:nvPr/>
        </p:nvSpPr>
        <p:spPr>
          <a:xfrm>
            <a:off x="323528" y="335867"/>
            <a:ext cx="4752528" cy="49244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070C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3. SMT </a:t>
            </a:r>
            <a:r>
              <a:rPr lang="ko-KR" altLang="en-US" sz="3200" b="1" dirty="0">
                <a:solidFill>
                  <a:srgbClr val="0070C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개별 공정의 목적</a:t>
            </a:r>
          </a:p>
        </p:txBody>
      </p:sp>
      <p:sp>
        <p:nvSpPr>
          <p:cNvPr id="12" name="Text Box 24">
            <a:extLst>
              <a:ext uri="{FF2B5EF4-FFF2-40B4-BE49-F238E27FC236}">
                <a16:creationId xmlns:a16="http://schemas.microsoft.com/office/drawing/2014/main" id="{CE153F1D-7719-417C-B7B1-11E74938A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554" y="1200436"/>
            <a:ext cx="8682446" cy="1100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36000" bIns="0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ko-KR" sz="2400" dirty="0">
                <a:ea typeface="현대하모니 L" panose="02020603020101020101"/>
              </a:rPr>
              <a:t> - </a:t>
            </a:r>
            <a:r>
              <a:rPr lang="en-US" altLang="ko-KR" sz="2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Mount</a:t>
            </a: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Solder Paste 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공급 된 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PCB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Chip 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부품을 장착 공정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CD49EEF-552B-4250-97CD-0D2D4891A9AE}"/>
              </a:ext>
            </a:extLst>
          </p:cNvPr>
          <p:cNvGrpSpPr/>
          <p:nvPr/>
        </p:nvGrpSpPr>
        <p:grpSpPr>
          <a:xfrm>
            <a:off x="3796172" y="3597798"/>
            <a:ext cx="1944216" cy="2012183"/>
            <a:chOff x="1141424" y="2963475"/>
            <a:chExt cx="2686903" cy="26981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944885B-AD3D-4127-89E3-E03E32A945AE}"/>
                </a:ext>
              </a:extLst>
            </p:cNvPr>
            <p:cNvSpPr txBox="1"/>
            <p:nvPr/>
          </p:nvSpPr>
          <p:spPr>
            <a:xfrm>
              <a:off x="1454929" y="5166357"/>
              <a:ext cx="2369447" cy="495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Chip Mounter</a:t>
              </a:r>
              <a:endParaRPr lang="ko-KR" altLang="en-US" b="1" dirty="0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391C2AC-B792-4267-A521-90A818D85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1424" y="2963475"/>
              <a:ext cx="2686903" cy="2202882"/>
            </a:xfrm>
            <a:prstGeom prst="rect">
              <a:avLst/>
            </a:prstGeom>
          </p:spPr>
        </p:pic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FC3E9D5F-E330-4F13-9090-600C92A314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11" r="76493" b="26368"/>
          <a:stretch/>
        </p:blipFill>
        <p:spPr>
          <a:xfrm>
            <a:off x="6804248" y="2943683"/>
            <a:ext cx="1258600" cy="97063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8579588-F3B0-4460-8AA9-ABEF74A461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248" y="4857175"/>
            <a:ext cx="1258600" cy="970634"/>
          </a:xfrm>
          <a:prstGeom prst="rect">
            <a:avLst/>
          </a:prstGeom>
        </p:spPr>
      </p:pic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EF30E515-C087-4AA1-8230-99AC277D1DFB}"/>
              </a:ext>
            </a:extLst>
          </p:cNvPr>
          <p:cNvCxnSpPr>
            <a:stCxn id="18" idx="1"/>
            <a:endCxn id="15" idx="3"/>
          </p:cNvCxnSpPr>
          <p:nvPr/>
        </p:nvCxnSpPr>
        <p:spPr>
          <a:xfrm rot="10800000" flipV="1">
            <a:off x="5740388" y="3429000"/>
            <a:ext cx="1063860" cy="99022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01D8A7A1-C204-4E3E-B1E1-83BCED1F8E26}"/>
              </a:ext>
            </a:extLst>
          </p:cNvPr>
          <p:cNvCxnSpPr>
            <a:stCxn id="19" idx="1"/>
            <a:endCxn id="15" idx="3"/>
          </p:cNvCxnSpPr>
          <p:nvPr/>
        </p:nvCxnSpPr>
        <p:spPr>
          <a:xfrm rot="10800000">
            <a:off x="5740388" y="4419224"/>
            <a:ext cx="1063860" cy="92326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829BC8A-F60C-4806-9E16-A2F340C5DD72}"/>
              </a:ext>
            </a:extLst>
          </p:cNvPr>
          <p:cNvSpPr txBox="1"/>
          <p:nvPr/>
        </p:nvSpPr>
        <p:spPr>
          <a:xfrm>
            <a:off x="6987752" y="3913855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a typeface="현대하모니 M" panose="02020603020101020101" pitchFamily="18" charset="-127"/>
              </a:rPr>
              <a:t>Feeder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821EA5-9E62-4D57-8369-20871BDED556}"/>
              </a:ext>
            </a:extLst>
          </p:cNvPr>
          <p:cNvSpPr txBox="1"/>
          <p:nvPr/>
        </p:nvSpPr>
        <p:spPr>
          <a:xfrm>
            <a:off x="6987752" y="5827809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a typeface="현대하모니 M" panose="02020603020101020101" pitchFamily="18" charset="-127"/>
              </a:rPr>
              <a:t>Nozzle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ABBB6AC-6389-4E2D-BFDF-C8D589DAB832}"/>
              </a:ext>
            </a:extLst>
          </p:cNvPr>
          <p:cNvCxnSpPr>
            <a:cxnSpLocks/>
          </p:cNvCxnSpPr>
          <p:nvPr/>
        </p:nvCxnSpPr>
        <p:spPr>
          <a:xfrm flipH="1" flipV="1">
            <a:off x="2721859" y="4419222"/>
            <a:ext cx="80834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1AC9E1D3-5A95-46A7-9C22-D4EDB3051C5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0" t="19857" r="42875" b="53576"/>
          <a:stretch/>
        </p:blipFill>
        <p:spPr>
          <a:xfrm>
            <a:off x="485422" y="3530626"/>
            <a:ext cx="2205027" cy="177719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13997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6B28E3-19BB-4FC5-882B-8EB628DEB557}"/>
              </a:ext>
            </a:extLst>
          </p:cNvPr>
          <p:cNvCxnSpPr/>
          <p:nvPr/>
        </p:nvCxnSpPr>
        <p:spPr>
          <a:xfrm>
            <a:off x="0" y="980728"/>
            <a:ext cx="9162000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F73B34E-F22E-4944-BFF2-D1D159D7782A}"/>
              </a:ext>
            </a:extLst>
          </p:cNvPr>
          <p:cNvSpPr txBox="1"/>
          <p:nvPr/>
        </p:nvSpPr>
        <p:spPr>
          <a:xfrm>
            <a:off x="323528" y="335867"/>
            <a:ext cx="4752528" cy="49244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070C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3. SMT </a:t>
            </a:r>
            <a:r>
              <a:rPr lang="ko-KR" altLang="en-US" sz="3200" b="1" dirty="0">
                <a:solidFill>
                  <a:srgbClr val="0070C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개별 공정의 목적</a:t>
            </a:r>
          </a:p>
        </p:txBody>
      </p:sp>
      <p:sp>
        <p:nvSpPr>
          <p:cNvPr id="12" name="Text Box 24">
            <a:extLst>
              <a:ext uri="{FF2B5EF4-FFF2-40B4-BE49-F238E27FC236}">
                <a16:creationId xmlns:a16="http://schemas.microsoft.com/office/drawing/2014/main" id="{CE153F1D-7719-417C-B7B1-11E74938A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554" y="1200436"/>
            <a:ext cx="8682446" cy="1100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36000" bIns="0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ko-KR" sz="2400" dirty="0">
                <a:ea typeface="현대하모니 L" panose="02020603020101020101"/>
              </a:rPr>
              <a:t> - </a:t>
            </a:r>
            <a:r>
              <a:rPr lang="en-US" altLang="ko-KR" sz="2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Reflow</a:t>
            </a: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Mount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마친 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PCB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Soldering(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납땜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이루어지게 하는 장치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84B1219-94E4-4057-B95C-A65089B37B5D}"/>
              </a:ext>
            </a:extLst>
          </p:cNvPr>
          <p:cNvGrpSpPr/>
          <p:nvPr/>
        </p:nvGrpSpPr>
        <p:grpSpPr>
          <a:xfrm>
            <a:off x="827584" y="3101508"/>
            <a:ext cx="2808312" cy="2271708"/>
            <a:chOff x="2699792" y="2780928"/>
            <a:chExt cx="3384376" cy="2417283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4755329-35D3-434A-AFA1-43518910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99792" y="2780928"/>
              <a:ext cx="3384376" cy="2043509"/>
            </a:xfrm>
            <a:prstGeom prst="rect">
              <a:avLst/>
            </a:prstGeom>
          </p:spPr>
        </p:pic>
        <p:sp>
          <p:nvSpPr>
            <p:cNvPr id="17" name="Text Box 24">
              <a:extLst>
                <a:ext uri="{FF2B5EF4-FFF2-40B4-BE49-F238E27FC236}">
                  <a16:creationId xmlns:a16="http://schemas.microsoft.com/office/drawing/2014/main" id="{8C8749DB-5F3C-4430-9E60-D3F425C07B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9792" y="4836252"/>
              <a:ext cx="3384376" cy="361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36000" tIns="0" rIns="36000" bIns="0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en-US" altLang="ko-KR" sz="1800" b="1" dirty="0"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N</a:t>
              </a:r>
              <a:r>
                <a:rPr lang="en-US" altLang="ko-KR" sz="1200" b="1" dirty="0"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2</a:t>
              </a:r>
              <a:r>
                <a:rPr lang="en-US" altLang="ko-KR" sz="1800" b="1" dirty="0"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  Reflow</a:t>
              </a: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6E4D25BB-50C8-462F-948F-7086A752D8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84" t="7362" r="902" b="40516"/>
          <a:stretch/>
        </p:blipFill>
        <p:spPr>
          <a:xfrm>
            <a:off x="3185610" y="2634672"/>
            <a:ext cx="1152285" cy="93367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92CF874-CBDA-4BA5-8FAB-556050C7421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54" t="21966" r="33000" b="13472"/>
          <a:stretch/>
        </p:blipFill>
        <p:spPr>
          <a:xfrm>
            <a:off x="3421582" y="3311469"/>
            <a:ext cx="1381658" cy="11006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966423B-AA7A-487F-971F-FD0BBD0772BF}"/>
              </a:ext>
            </a:extLst>
          </p:cNvPr>
          <p:cNvGrpSpPr/>
          <p:nvPr/>
        </p:nvGrpSpPr>
        <p:grpSpPr>
          <a:xfrm>
            <a:off x="5359553" y="2790791"/>
            <a:ext cx="2952326" cy="3242600"/>
            <a:chOff x="5817018" y="2715395"/>
            <a:chExt cx="1923334" cy="316062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20BF4ED-1D04-4300-9A43-F68299A5C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7018" y="2715395"/>
              <a:ext cx="1923334" cy="2365338"/>
            </a:xfrm>
            <a:prstGeom prst="rect">
              <a:avLst/>
            </a:prstGeom>
          </p:spPr>
        </p:pic>
        <p:sp>
          <p:nvSpPr>
            <p:cNvPr id="11" name="Text Box 24">
              <a:extLst>
                <a:ext uri="{FF2B5EF4-FFF2-40B4-BE49-F238E27FC236}">
                  <a16:creationId xmlns:a16="http://schemas.microsoft.com/office/drawing/2014/main" id="{0793FEFE-CDBF-4BC5-9460-860394448A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17018" y="5080733"/>
              <a:ext cx="1923334" cy="795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36000" tIns="0" rIns="36000" bIns="0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ko-KR" altLang="en-US" sz="1800" b="1" dirty="0"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냉각 </a:t>
              </a:r>
              <a:r>
                <a:rPr lang="en-US" altLang="ko-KR" sz="1800" b="1" dirty="0"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Buffer</a:t>
              </a:r>
            </a:p>
            <a:p>
              <a:pPr algn="ctr">
                <a:lnSpc>
                  <a:spcPct val="250000"/>
                </a:lnSpc>
                <a:spcBef>
                  <a:spcPct val="0"/>
                </a:spcBef>
                <a:buNone/>
              </a:pPr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열적인 이상 현상을 방지</a:t>
              </a:r>
              <a:endParaRPr lang="en-US" altLang="ko-KR" sz="1200" dirty="0"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8468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6B28E3-19BB-4FC5-882B-8EB628DEB557}"/>
              </a:ext>
            </a:extLst>
          </p:cNvPr>
          <p:cNvCxnSpPr/>
          <p:nvPr/>
        </p:nvCxnSpPr>
        <p:spPr>
          <a:xfrm>
            <a:off x="0" y="980728"/>
            <a:ext cx="9162000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F73B34E-F22E-4944-BFF2-D1D159D7782A}"/>
              </a:ext>
            </a:extLst>
          </p:cNvPr>
          <p:cNvSpPr txBox="1"/>
          <p:nvPr/>
        </p:nvSpPr>
        <p:spPr>
          <a:xfrm>
            <a:off x="323528" y="335867"/>
            <a:ext cx="4752528" cy="49244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070C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3. SMT </a:t>
            </a:r>
            <a:r>
              <a:rPr lang="ko-KR" altLang="en-US" sz="3200" b="1" dirty="0">
                <a:solidFill>
                  <a:srgbClr val="0070C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개별 공정의 목적</a:t>
            </a:r>
          </a:p>
        </p:txBody>
      </p:sp>
      <p:sp>
        <p:nvSpPr>
          <p:cNvPr id="12" name="Text Box 24">
            <a:extLst>
              <a:ext uri="{FF2B5EF4-FFF2-40B4-BE49-F238E27FC236}">
                <a16:creationId xmlns:a16="http://schemas.microsoft.com/office/drawing/2014/main" id="{CE153F1D-7719-417C-B7B1-11E74938A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554" y="1200436"/>
            <a:ext cx="8682446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36000" bIns="0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ko-KR" sz="2400" dirty="0">
                <a:ea typeface="현대하모니 L" panose="02020603020101020101"/>
              </a:rPr>
              <a:t> - </a:t>
            </a:r>
            <a:r>
              <a:rPr lang="en-US" altLang="ko-KR" sz="2400" dirty="0">
                <a:solidFill>
                  <a:srgbClr val="0000CC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</a:t>
            </a:r>
            <a:r>
              <a:rPr lang="en-US" altLang="ko-KR" sz="2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uto </a:t>
            </a:r>
            <a:r>
              <a:rPr lang="en-US" altLang="ko-KR" sz="2400" dirty="0">
                <a:solidFill>
                  <a:srgbClr val="0000CC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O</a:t>
            </a:r>
            <a:r>
              <a:rPr lang="en-US" altLang="ko-KR" sz="2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perator </a:t>
            </a:r>
            <a:r>
              <a:rPr lang="en-US" altLang="ko-KR" sz="2400" dirty="0">
                <a:solidFill>
                  <a:srgbClr val="0000CC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I</a:t>
            </a:r>
            <a:r>
              <a:rPr lang="en-US" altLang="ko-KR" sz="2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nspection </a:t>
            </a:r>
          </a:p>
          <a:p>
            <a:pPr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PCB Land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와 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Chip 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부품의 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Soldering 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상태를 검사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  <a:p>
            <a:pPr>
              <a:spcBef>
                <a:spcPct val="0"/>
              </a:spcBef>
              <a:buNone/>
            </a:pP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ㄴ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Soldering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Fillet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높이 검사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[</a:t>
            </a:r>
            <a:r>
              <a:rPr lang="ko-KR" altLang="en-US" sz="18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미삽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8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오삽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8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역삽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틀어짐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쇼트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소납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과납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].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C435837-C96F-4FEA-BF42-718B8AA48900}"/>
              </a:ext>
            </a:extLst>
          </p:cNvPr>
          <p:cNvGrpSpPr/>
          <p:nvPr/>
        </p:nvGrpSpPr>
        <p:grpSpPr>
          <a:xfrm>
            <a:off x="2848139" y="3212976"/>
            <a:ext cx="3447721" cy="3098257"/>
            <a:chOff x="2848139" y="3007389"/>
            <a:chExt cx="3447721" cy="3098257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6A18C5A-C68B-4DD6-AF4C-0FDCEE288192}"/>
                </a:ext>
              </a:extLst>
            </p:cNvPr>
            <p:cNvGrpSpPr/>
            <p:nvPr/>
          </p:nvGrpSpPr>
          <p:grpSpPr>
            <a:xfrm>
              <a:off x="2848139" y="3007389"/>
              <a:ext cx="3447721" cy="2776566"/>
              <a:chOff x="2727122" y="2937575"/>
              <a:chExt cx="3677831" cy="3340904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0894B123-30A0-4D73-815D-318498B180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667" t="7168" r="9656" b="2654"/>
              <a:stretch/>
            </p:blipFill>
            <p:spPr>
              <a:xfrm>
                <a:off x="2727122" y="2937575"/>
                <a:ext cx="3057950" cy="3340904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93B103A5-6590-4A92-8639-D744645953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20777" y="3080396"/>
                <a:ext cx="1584176" cy="1527631"/>
              </a:xfrm>
              <a:prstGeom prst="rect">
                <a:avLst/>
              </a:prstGeom>
              <a:effectLst>
                <a:softEdge rad="127000"/>
              </a:effectLst>
            </p:spPr>
          </p:pic>
        </p:grpSp>
        <p:sp>
          <p:nvSpPr>
            <p:cNvPr id="28" name="Text Box 24">
              <a:extLst>
                <a:ext uri="{FF2B5EF4-FFF2-40B4-BE49-F238E27FC236}">
                  <a16:creationId xmlns:a16="http://schemas.microsoft.com/office/drawing/2014/main" id="{D75E5EA3-36AB-4F4B-989D-B7D0170C8F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8139" y="5783955"/>
              <a:ext cx="3447721" cy="3216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36000" tIns="0" rIns="36000" bIns="0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en-US" altLang="ko-KR" sz="1600" b="1" dirty="0"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NG Buffer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0618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6B28E3-19BB-4FC5-882B-8EB628DEB557}"/>
              </a:ext>
            </a:extLst>
          </p:cNvPr>
          <p:cNvCxnSpPr/>
          <p:nvPr/>
        </p:nvCxnSpPr>
        <p:spPr>
          <a:xfrm>
            <a:off x="0" y="980728"/>
            <a:ext cx="9162000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F73B34E-F22E-4944-BFF2-D1D159D7782A}"/>
              </a:ext>
            </a:extLst>
          </p:cNvPr>
          <p:cNvSpPr txBox="1"/>
          <p:nvPr/>
        </p:nvSpPr>
        <p:spPr>
          <a:xfrm>
            <a:off x="323528" y="335867"/>
            <a:ext cx="4752528" cy="49244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070C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3. SMT </a:t>
            </a:r>
            <a:r>
              <a:rPr lang="ko-KR" altLang="en-US" sz="3200" b="1" dirty="0">
                <a:solidFill>
                  <a:srgbClr val="0070C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개별 공정의 목적</a:t>
            </a:r>
          </a:p>
        </p:txBody>
      </p:sp>
      <p:sp>
        <p:nvSpPr>
          <p:cNvPr id="12" name="Text Box 24">
            <a:extLst>
              <a:ext uri="{FF2B5EF4-FFF2-40B4-BE49-F238E27FC236}">
                <a16:creationId xmlns:a16="http://schemas.microsoft.com/office/drawing/2014/main" id="{CE153F1D-7719-417C-B7B1-11E74938A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554" y="1200436"/>
            <a:ext cx="8682446" cy="1204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36000" bIns="0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ko-KR" sz="2400" dirty="0">
                <a:ea typeface="현대하모니 L" panose="02020603020101020101"/>
              </a:rPr>
              <a:t> - </a:t>
            </a:r>
            <a:r>
              <a:rPr lang="en-US" altLang="ko-KR" sz="2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NG Buffer</a:t>
            </a: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[</a:t>
            </a:r>
            <a:r>
              <a:rPr lang="ko-KR" altLang="en-US" sz="16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아롬</a:t>
            </a:r>
            <a:r>
              <a:rPr lang="ko-KR" altLang="en-US" sz="16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6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System]</a:t>
            </a:r>
          </a:p>
          <a:p>
            <a:pPr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AOI 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상태 검사 후 불량 확인 시 검사자 육안검사 기준하여 판정 장치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7E13D7E-F901-4124-AF3B-6BD08C7B7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200" y="2973031"/>
            <a:ext cx="2995184" cy="297292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1" name="그림 50">
            <a:extLst>
              <a:ext uri="{FF2B5EF4-FFF2-40B4-BE49-F238E27FC236}">
                <a16:creationId xmlns:a16="http://schemas.microsoft.com/office/drawing/2014/main" id="{2B1617FD-1115-4460-965E-C54A2ED3D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608" y="2973031"/>
            <a:ext cx="2780980" cy="296007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7849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6B28E3-19BB-4FC5-882B-8EB628DEB557}"/>
              </a:ext>
            </a:extLst>
          </p:cNvPr>
          <p:cNvCxnSpPr/>
          <p:nvPr/>
        </p:nvCxnSpPr>
        <p:spPr>
          <a:xfrm>
            <a:off x="0" y="980728"/>
            <a:ext cx="9162000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F73B34E-F22E-4944-BFF2-D1D159D7782A}"/>
              </a:ext>
            </a:extLst>
          </p:cNvPr>
          <p:cNvSpPr txBox="1"/>
          <p:nvPr/>
        </p:nvSpPr>
        <p:spPr>
          <a:xfrm>
            <a:off x="323528" y="335867"/>
            <a:ext cx="4752528" cy="49244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070C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3. SMT </a:t>
            </a:r>
            <a:r>
              <a:rPr lang="ko-KR" altLang="en-US" sz="3200" b="1" dirty="0">
                <a:solidFill>
                  <a:srgbClr val="0070C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개별 공정의 목적</a:t>
            </a:r>
          </a:p>
        </p:txBody>
      </p:sp>
      <p:sp>
        <p:nvSpPr>
          <p:cNvPr id="12" name="Text Box 24">
            <a:extLst>
              <a:ext uri="{FF2B5EF4-FFF2-40B4-BE49-F238E27FC236}">
                <a16:creationId xmlns:a16="http://schemas.microsoft.com/office/drawing/2014/main" id="{CE153F1D-7719-417C-B7B1-11E74938A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554" y="1200436"/>
            <a:ext cx="8682446" cy="1204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36000" bIns="0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ko-KR" sz="2400" dirty="0">
                <a:ea typeface="현대하모니 L" panose="02020603020101020101"/>
              </a:rPr>
              <a:t> - </a:t>
            </a:r>
            <a:r>
              <a:rPr lang="en-US" altLang="ko-KR" sz="2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Unloader </a:t>
            </a:r>
            <a:endParaRPr lang="en-US" altLang="ko-KR" sz="1800" dirty="0">
              <a:latin typeface="현대하모니 M" panose="02020603020101020101" pitchFamily="18" charset="-127"/>
              <a:ea typeface="현대하모니 L" panose="02020603020101020101" pitchFamily="18" charset="-127"/>
            </a:endParaRPr>
          </a:p>
          <a:p>
            <a:pPr>
              <a:lnSpc>
                <a:spcPct val="200000"/>
              </a:lnSpc>
              <a:spcBef>
                <a:spcPct val="0"/>
              </a:spcBef>
              <a:buNone/>
            </a:pPr>
            <a:r>
              <a:rPr lang="ko-KR" altLang="en-US" sz="1800" dirty="0">
                <a:latin typeface="현대하모니 M" panose="02020603020101020101" pitchFamily="18" charset="-127"/>
                <a:ea typeface="현대하모니 L" panose="02020603020101020101" pitchFamily="18" charset="-127"/>
              </a:rPr>
              <a:t>실장이 완료된 </a:t>
            </a:r>
            <a:r>
              <a:rPr lang="en-US" altLang="ko-KR" sz="1800" dirty="0">
                <a:latin typeface="현대하모니 M" panose="02020603020101020101" pitchFamily="18" charset="-127"/>
                <a:ea typeface="현대하모니 L" panose="02020603020101020101" pitchFamily="18" charset="-127"/>
              </a:rPr>
              <a:t>PCB 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Magazine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적재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endParaRPr lang="en-US" altLang="ko-KR" sz="18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DEEA4E-66CF-437B-9222-E140EE63A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88" y="2495650"/>
            <a:ext cx="3700350" cy="3218056"/>
          </a:xfrm>
          <a:prstGeom prst="rect">
            <a:avLst/>
          </a:prstGeom>
        </p:spPr>
      </p:pic>
      <p:sp>
        <p:nvSpPr>
          <p:cNvPr id="9" name="Text Box 24">
            <a:extLst>
              <a:ext uri="{FF2B5EF4-FFF2-40B4-BE49-F238E27FC236}">
                <a16:creationId xmlns:a16="http://schemas.microsoft.com/office/drawing/2014/main" id="{F272491D-D570-4139-9F2F-310D3BF088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3608" y="5329494"/>
            <a:ext cx="3528392" cy="625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36000" bIns="0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ko-KR" sz="18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Unloader</a:t>
            </a:r>
            <a:r>
              <a:rPr lang="en-US" altLang="ko-KR" sz="2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endParaRPr lang="en-US" altLang="ko-KR" sz="1800" dirty="0">
              <a:latin typeface="현대하모니 M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57A7620-D7F9-4409-A08B-56E8BBFCC292}"/>
              </a:ext>
            </a:extLst>
          </p:cNvPr>
          <p:cNvGrpSpPr/>
          <p:nvPr/>
        </p:nvGrpSpPr>
        <p:grpSpPr>
          <a:xfrm>
            <a:off x="5580112" y="3429000"/>
            <a:ext cx="2006501" cy="2481513"/>
            <a:chOff x="5580112" y="3341451"/>
            <a:chExt cx="2006501" cy="248151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5C92112-0E06-4DEB-A11B-276EA56AF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0112" y="3341451"/>
              <a:ext cx="2006501" cy="1997602"/>
            </a:xfrm>
            <a:prstGeom prst="rect">
              <a:avLst/>
            </a:prstGeom>
          </p:spPr>
        </p:pic>
        <p:sp>
          <p:nvSpPr>
            <p:cNvPr id="10" name="Text Box 24">
              <a:extLst>
                <a:ext uri="{FF2B5EF4-FFF2-40B4-BE49-F238E27FC236}">
                  <a16:creationId xmlns:a16="http://schemas.microsoft.com/office/drawing/2014/main" id="{9DE3F036-783B-44A4-AAF6-0AC8856ECB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80112" y="5354053"/>
              <a:ext cx="2006501" cy="468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36000" tIns="0" rIns="36000" bIns="0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lnSpc>
                  <a:spcPct val="200000"/>
                </a:lnSpc>
                <a:spcBef>
                  <a:spcPct val="0"/>
                </a:spcBef>
                <a:buNone/>
              </a:pPr>
              <a:r>
                <a:rPr lang="en-US" altLang="ko-KR" sz="1800" b="1" dirty="0">
                  <a:ea typeface="현대하모니 L" panose="02020603020101020101"/>
                </a:rPr>
                <a:t> </a:t>
              </a:r>
              <a:r>
                <a:rPr lang="en-US" altLang="ko-KR" sz="18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Magazine </a:t>
              </a:r>
              <a:r>
                <a:rPr lang="ko-KR" altLang="en-US" sz="18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적재</a:t>
              </a:r>
              <a:endParaRPr lang="en-US" altLang="ko-KR" sz="1800" b="1" dirty="0">
                <a:latin typeface="현대하모니 M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065870-B0D1-4B37-B6EC-B4CD620E3F6A}"/>
              </a:ext>
            </a:extLst>
          </p:cNvPr>
          <p:cNvSpPr/>
          <p:nvPr/>
        </p:nvSpPr>
        <p:spPr>
          <a:xfrm>
            <a:off x="4248834" y="324433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적재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6712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6B28E3-19BB-4FC5-882B-8EB628DEB557}"/>
              </a:ext>
            </a:extLst>
          </p:cNvPr>
          <p:cNvCxnSpPr/>
          <p:nvPr/>
        </p:nvCxnSpPr>
        <p:spPr>
          <a:xfrm>
            <a:off x="0" y="980728"/>
            <a:ext cx="9162000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F73B34E-F22E-4944-BFF2-D1D159D7782A}"/>
              </a:ext>
            </a:extLst>
          </p:cNvPr>
          <p:cNvSpPr txBox="1"/>
          <p:nvPr/>
        </p:nvSpPr>
        <p:spPr>
          <a:xfrm>
            <a:off x="-396552" y="319023"/>
            <a:ext cx="5535616" cy="49244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070C0"/>
                </a:solidFill>
              </a:rPr>
              <a:t>메인</a:t>
            </a:r>
            <a:r>
              <a:rPr lang="en-US" altLang="ko-KR" sz="3200" b="1" dirty="0">
                <a:solidFill>
                  <a:srgbClr val="0070C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lang="ko-KR" altLang="en-US" sz="3200" b="1" dirty="0">
                <a:solidFill>
                  <a:srgbClr val="0070C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공정의 흐름도</a:t>
            </a:r>
          </a:p>
        </p:txBody>
      </p:sp>
      <p:graphicFrame>
        <p:nvGraphicFramePr>
          <p:cNvPr id="65" name="표 6">
            <a:extLst>
              <a:ext uri="{FF2B5EF4-FFF2-40B4-BE49-F238E27FC236}">
                <a16:creationId xmlns:a16="http://schemas.microsoft.com/office/drawing/2014/main" id="{048E164D-B089-4A05-BB7A-FA2131EAFE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69665" y="2564904"/>
          <a:ext cx="7933268" cy="2451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3324">
                  <a:extLst>
                    <a:ext uri="{9D8B030D-6E8A-4147-A177-3AD203B41FA5}">
                      <a16:colId xmlns:a16="http://schemas.microsoft.com/office/drawing/2014/main" val="1465635455"/>
                    </a:ext>
                  </a:extLst>
                </a:gridCol>
                <a:gridCol w="1133324">
                  <a:extLst>
                    <a:ext uri="{9D8B030D-6E8A-4147-A177-3AD203B41FA5}">
                      <a16:colId xmlns:a16="http://schemas.microsoft.com/office/drawing/2014/main" val="874636556"/>
                    </a:ext>
                  </a:extLst>
                </a:gridCol>
                <a:gridCol w="1133324">
                  <a:extLst>
                    <a:ext uri="{9D8B030D-6E8A-4147-A177-3AD203B41FA5}">
                      <a16:colId xmlns:a16="http://schemas.microsoft.com/office/drawing/2014/main" val="1211959394"/>
                    </a:ext>
                  </a:extLst>
                </a:gridCol>
                <a:gridCol w="1133324">
                  <a:extLst>
                    <a:ext uri="{9D8B030D-6E8A-4147-A177-3AD203B41FA5}">
                      <a16:colId xmlns:a16="http://schemas.microsoft.com/office/drawing/2014/main" val="3811277427"/>
                    </a:ext>
                  </a:extLst>
                </a:gridCol>
                <a:gridCol w="1133324">
                  <a:extLst>
                    <a:ext uri="{9D8B030D-6E8A-4147-A177-3AD203B41FA5}">
                      <a16:colId xmlns:a16="http://schemas.microsoft.com/office/drawing/2014/main" val="3562977895"/>
                    </a:ext>
                  </a:extLst>
                </a:gridCol>
                <a:gridCol w="1133324">
                  <a:extLst>
                    <a:ext uri="{9D8B030D-6E8A-4147-A177-3AD203B41FA5}">
                      <a16:colId xmlns:a16="http://schemas.microsoft.com/office/drawing/2014/main" val="2820726982"/>
                    </a:ext>
                  </a:extLst>
                </a:gridCol>
                <a:gridCol w="1133324">
                  <a:extLst>
                    <a:ext uri="{9D8B030D-6E8A-4147-A177-3AD203B41FA5}">
                      <a16:colId xmlns:a16="http://schemas.microsoft.com/office/drawing/2014/main" val="1612428781"/>
                    </a:ext>
                  </a:extLst>
                </a:gridCol>
              </a:tblGrid>
              <a:tr h="1402042">
                <a:tc gridSpan="7"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539500"/>
                  </a:ext>
                </a:extLst>
              </a:tr>
              <a:tr h="524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Loader</a:t>
                      </a:r>
                      <a:endParaRPr lang="ko-KR" altLang="en-US" sz="1400" b="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세척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Printer</a:t>
                      </a:r>
                      <a:endParaRPr lang="ko-KR" altLang="en-US" sz="1400" b="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SPI</a:t>
                      </a:r>
                      <a:endParaRPr lang="ko-KR" altLang="en-US" sz="1400" b="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Mount</a:t>
                      </a:r>
                      <a:endParaRPr lang="ko-KR" altLang="en-US" sz="1400" b="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Soldering</a:t>
                      </a:r>
                      <a:endParaRPr lang="ko-KR" altLang="en-US" sz="1400" b="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AOI</a:t>
                      </a:r>
                      <a:endParaRPr lang="ko-KR" altLang="en-US" sz="1400" b="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492139"/>
                  </a:ext>
                </a:extLst>
              </a:tr>
              <a:tr h="524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PCB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공급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[</a:t>
                      </a:r>
                      <a:r>
                        <a:rPr lang="en-US" altLang="ko-KR" sz="1400" dirty="0" err="1">
                          <a:ea typeface="현대하모니 L" panose="02020603020101020101"/>
                        </a:rPr>
                        <a:t>Loadering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]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PCB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세척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[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이물제거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]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Solder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공급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[Land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도포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]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도포 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검사</a:t>
                      </a:r>
                      <a:endParaRPr lang="en-US" altLang="ko-KR" sz="1400" b="0" baseline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[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솔더량측정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]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부품 장착</a:t>
                      </a:r>
                      <a:endParaRPr lang="en-US" altLang="ko-KR" sz="1400" b="0" baseline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[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일반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이형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]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Soldering</a:t>
                      </a:r>
                      <a:endParaRPr lang="en-US" altLang="ko-KR" sz="1400" b="0" baseline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[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부품 접합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]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Fillet 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검사</a:t>
                      </a:r>
                      <a:endParaRPr lang="en-US" altLang="ko-KR" sz="1400" b="0" baseline="0" dirty="0">
                        <a:solidFill>
                          <a:schemeClr val="tx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[Soldering]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5579529"/>
                  </a:ext>
                </a:extLst>
              </a:tr>
            </a:tbl>
          </a:graphicData>
        </a:graphic>
      </p:graphicFrame>
      <p:pic>
        <p:nvPicPr>
          <p:cNvPr id="67" name="그림 66">
            <a:extLst>
              <a:ext uri="{FF2B5EF4-FFF2-40B4-BE49-F238E27FC236}">
                <a16:creationId xmlns:a16="http://schemas.microsoft.com/office/drawing/2014/main" id="{EB827490-943F-43E9-BD95-364EC434F3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04" b="9164"/>
          <a:stretch/>
        </p:blipFill>
        <p:spPr>
          <a:xfrm>
            <a:off x="608292" y="2685840"/>
            <a:ext cx="7894641" cy="1106288"/>
          </a:xfrm>
          <a:prstGeom prst="rect">
            <a:avLst/>
          </a:prstGeom>
        </p:spPr>
      </p:pic>
      <p:sp>
        <p:nvSpPr>
          <p:cNvPr id="68" name="Text Box 24">
            <a:extLst>
              <a:ext uri="{FF2B5EF4-FFF2-40B4-BE49-F238E27FC236}">
                <a16:creationId xmlns:a16="http://schemas.microsoft.com/office/drawing/2014/main" id="{E1795B82-EDB0-46BE-909D-8ED670969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77" y="1583214"/>
            <a:ext cx="8207246" cy="482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36000" bIns="0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2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sz="2400" dirty="0"/>
              <a:t>主</a:t>
            </a:r>
            <a:r>
              <a:rPr lang="ko-KR" altLang="en-US" sz="2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공정 흐름도</a:t>
            </a:r>
            <a:endParaRPr lang="en-US" altLang="ko-KR" sz="24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48D2ECA-7D1C-4B95-8F29-F2FAAB4142E1}"/>
              </a:ext>
            </a:extLst>
          </p:cNvPr>
          <p:cNvGrpSpPr/>
          <p:nvPr/>
        </p:nvGrpSpPr>
        <p:grpSpPr>
          <a:xfrm>
            <a:off x="814738" y="5584884"/>
            <a:ext cx="7443122" cy="584775"/>
            <a:chOff x="881462" y="5584884"/>
            <a:chExt cx="7443122" cy="584775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411FBC43-C68B-4E9E-ABA8-D2EC2586D994}"/>
                </a:ext>
              </a:extLst>
            </p:cNvPr>
            <p:cNvCxnSpPr>
              <a:cxnSpLocks/>
            </p:cNvCxnSpPr>
            <p:nvPr/>
          </p:nvCxnSpPr>
          <p:spPr>
            <a:xfrm>
              <a:off x="5724128" y="5877272"/>
              <a:ext cx="26004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7C9C87-211B-46E5-BA99-A14E7A84CA57}"/>
                </a:ext>
              </a:extLst>
            </p:cNvPr>
            <p:cNvSpPr txBox="1"/>
            <p:nvPr/>
          </p:nvSpPr>
          <p:spPr>
            <a:xfrm>
              <a:off x="3668617" y="5584884"/>
              <a:ext cx="2190581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ea typeface="현대하모니 L" panose="02020603020101020101"/>
                </a:rPr>
                <a:t>진행 방향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51449A9-76D7-4786-AB05-D27D2C932D17}"/>
                </a:ext>
              </a:extLst>
            </p:cNvPr>
            <p:cNvCxnSpPr>
              <a:cxnSpLocks/>
            </p:cNvCxnSpPr>
            <p:nvPr/>
          </p:nvCxnSpPr>
          <p:spPr>
            <a:xfrm>
              <a:off x="881462" y="5877272"/>
              <a:ext cx="2499123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5053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6B28E3-19BB-4FC5-882B-8EB628DEB557}"/>
              </a:ext>
            </a:extLst>
          </p:cNvPr>
          <p:cNvCxnSpPr/>
          <p:nvPr/>
        </p:nvCxnSpPr>
        <p:spPr>
          <a:xfrm>
            <a:off x="0" y="980728"/>
            <a:ext cx="9162000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F73B34E-F22E-4944-BFF2-D1D159D7782A}"/>
              </a:ext>
            </a:extLst>
          </p:cNvPr>
          <p:cNvSpPr txBox="1"/>
          <p:nvPr/>
        </p:nvSpPr>
        <p:spPr>
          <a:xfrm>
            <a:off x="323528" y="335867"/>
            <a:ext cx="4752528" cy="49244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070C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3. SMT </a:t>
            </a:r>
            <a:r>
              <a:rPr lang="ko-KR" altLang="en-US" sz="3200" b="1" dirty="0">
                <a:solidFill>
                  <a:srgbClr val="0070C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개별 공정의 목적</a:t>
            </a:r>
          </a:p>
        </p:txBody>
      </p:sp>
      <p:sp>
        <p:nvSpPr>
          <p:cNvPr id="12" name="Text Box 24">
            <a:extLst>
              <a:ext uri="{FF2B5EF4-FFF2-40B4-BE49-F238E27FC236}">
                <a16:creationId xmlns:a16="http://schemas.microsoft.com/office/drawing/2014/main" id="{CE153F1D-7719-417C-B7B1-11E74938A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554" y="1200436"/>
            <a:ext cx="8682446" cy="1204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36000" bIns="0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ko-KR" sz="2400" dirty="0">
                <a:ea typeface="현대하모니 L" panose="02020603020101020101"/>
              </a:rPr>
              <a:t> - </a:t>
            </a:r>
            <a:r>
              <a:rPr lang="en-US" altLang="ko-KR" sz="2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X-Ray </a:t>
            </a:r>
            <a:endParaRPr lang="en-US" altLang="ko-KR" sz="1800" dirty="0">
              <a:latin typeface="현대하모니 M" panose="02020603020101020101" pitchFamily="18" charset="-127"/>
              <a:ea typeface="현대하모니 L" panose="02020603020101020101" pitchFamily="18" charset="-127"/>
            </a:endParaRPr>
          </a:p>
          <a:p>
            <a:pPr>
              <a:lnSpc>
                <a:spcPct val="200000"/>
              </a:lnSpc>
              <a:spcBef>
                <a:spcPct val="0"/>
              </a:spcBef>
              <a:buNone/>
            </a:pPr>
            <a:r>
              <a:rPr lang="ko-KR" altLang="en-US" sz="1800" dirty="0">
                <a:latin typeface="현대하모니 M" panose="02020603020101020101" pitchFamily="18" charset="-127"/>
                <a:ea typeface="현대하모니 L" panose="02020603020101020101" pitchFamily="18" charset="-127"/>
              </a:rPr>
              <a:t>실장이 완료된 </a:t>
            </a:r>
            <a:r>
              <a:rPr lang="en-US" altLang="ko-KR" sz="1800" dirty="0">
                <a:latin typeface="현대하모니 M" panose="02020603020101020101" pitchFamily="18" charset="-127"/>
                <a:ea typeface="현대하모니 L" panose="02020603020101020101" pitchFamily="18" charset="-127"/>
              </a:rPr>
              <a:t>PCB 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Magazine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적재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endParaRPr lang="en-US" altLang="ko-KR" sz="18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DEEA4E-66CF-437B-9222-E140EE63A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88" y="2495650"/>
            <a:ext cx="3700350" cy="3218056"/>
          </a:xfrm>
          <a:prstGeom prst="rect">
            <a:avLst/>
          </a:prstGeom>
        </p:spPr>
      </p:pic>
      <p:sp>
        <p:nvSpPr>
          <p:cNvPr id="9" name="Text Box 24">
            <a:extLst>
              <a:ext uri="{FF2B5EF4-FFF2-40B4-BE49-F238E27FC236}">
                <a16:creationId xmlns:a16="http://schemas.microsoft.com/office/drawing/2014/main" id="{F272491D-D570-4139-9F2F-310D3BF088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3608" y="5329494"/>
            <a:ext cx="3528392" cy="625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36000" bIns="0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ko-KR" sz="1800" b="1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Unloader</a:t>
            </a:r>
            <a:r>
              <a:rPr lang="en-US" altLang="ko-KR" sz="2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endParaRPr lang="en-US" altLang="ko-KR" sz="1800" dirty="0">
              <a:latin typeface="현대하모니 M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57A7620-D7F9-4409-A08B-56E8BBFCC292}"/>
              </a:ext>
            </a:extLst>
          </p:cNvPr>
          <p:cNvGrpSpPr/>
          <p:nvPr/>
        </p:nvGrpSpPr>
        <p:grpSpPr>
          <a:xfrm>
            <a:off x="5580112" y="3429000"/>
            <a:ext cx="2006501" cy="2481513"/>
            <a:chOff x="5580112" y="3341451"/>
            <a:chExt cx="2006501" cy="248151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5C92112-0E06-4DEB-A11B-276EA56AF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0112" y="3341451"/>
              <a:ext cx="2006501" cy="1997602"/>
            </a:xfrm>
            <a:prstGeom prst="rect">
              <a:avLst/>
            </a:prstGeom>
          </p:spPr>
        </p:pic>
        <p:sp>
          <p:nvSpPr>
            <p:cNvPr id="10" name="Text Box 24">
              <a:extLst>
                <a:ext uri="{FF2B5EF4-FFF2-40B4-BE49-F238E27FC236}">
                  <a16:creationId xmlns:a16="http://schemas.microsoft.com/office/drawing/2014/main" id="{9DE3F036-783B-44A4-AAF6-0AC8856ECB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80112" y="5354053"/>
              <a:ext cx="2006501" cy="468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36000" tIns="0" rIns="36000" bIns="0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lnSpc>
                  <a:spcPct val="200000"/>
                </a:lnSpc>
                <a:spcBef>
                  <a:spcPct val="0"/>
                </a:spcBef>
                <a:buNone/>
              </a:pPr>
              <a:r>
                <a:rPr lang="en-US" altLang="ko-KR" sz="1800" b="1" dirty="0">
                  <a:ea typeface="현대하모니 L" panose="02020603020101020101"/>
                </a:rPr>
                <a:t> </a:t>
              </a:r>
              <a:r>
                <a:rPr lang="en-US" altLang="ko-KR" sz="18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Magazine </a:t>
              </a:r>
              <a:r>
                <a:rPr lang="ko-KR" altLang="en-US" sz="18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적재</a:t>
              </a:r>
              <a:endParaRPr lang="en-US" altLang="ko-KR" sz="1800" b="1" dirty="0">
                <a:latin typeface="현대하모니 M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065870-B0D1-4B37-B6EC-B4CD620E3F6A}"/>
              </a:ext>
            </a:extLst>
          </p:cNvPr>
          <p:cNvSpPr/>
          <p:nvPr/>
        </p:nvSpPr>
        <p:spPr>
          <a:xfrm>
            <a:off x="4248834" y="324433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적재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496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6B28E3-19BB-4FC5-882B-8EB628DEB557}"/>
              </a:ext>
            </a:extLst>
          </p:cNvPr>
          <p:cNvCxnSpPr/>
          <p:nvPr/>
        </p:nvCxnSpPr>
        <p:spPr>
          <a:xfrm>
            <a:off x="0" y="980728"/>
            <a:ext cx="9162000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F73B34E-F22E-4944-BFF2-D1D159D7782A}"/>
              </a:ext>
            </a:extLst>
          </p:cNvPr>
          <p:cNvSpPr txBox="1"/>
          <p:nvPr/>
        </p:nvSpPr>
        <p:spPr>
          <a:xfrm>
            <a:off x="323528" y="335867"/>
            <a:ext cx="4752528" cy="49244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070C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3. SMT </a:t>
            </a:r>
            <a:r>
              <a:rPr lang="ko-KR" altLang="en-US" sz="3200" b="1" dirty="0">
                <a:solidFill>
                  <a:srgbClr val="0070C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개별 공정의 목적</a:t>
            </a:r>
          </a:p>
        </p:txBody>
      </p:sp>
      <p:sp>
        <p:nvSpPr>
          <p:cNvPr id="12" name="Text Box 24">
            <a:extLst>
              <a:ext uri="{FF2B5EF4-FFF2-40B4-BE49-F238E27FC236}">
                <a16:creationId xmlns:a16="http://schemas.microsoft.com/office/drawing/2014/main" id="{CE153F1D-7719-417C-B7B1-11E74938A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554" y="1200436"/>
            <a:ext cx="8682446" cy="1204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36000" bIns="0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ko-KR" sz="2400" dirty="0">
                <a:ea typeface="현대하모니 L" panose="02020603020101020101"/>
              </a:rPr>
              <a:t> - </a:t>
            </a:r>
            <a:r>
              <a:rPr lang="en-US" altLang="ko-KR" sz="2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X-Ray </a:t>
            </a:r>
            <a:endParaRPr lang="en-US" altLang="ko-KR" sz="1800" dirty="0">
              <a:latin typeface="현대하모니 M" panose="02020603020101020101" pitchFamily="18" charset="-127"/>
              <a:ea typeface="현대하모니 L" panose="02020603020101020101" pitchFamily="18" charset="-127"/>
            </a:endParaRPr>
          </a:p>
          <a:p>
            <a:pPr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Soldering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이 완료 된 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PCB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Void / Bridge / Open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등 상태를 확인하는 후 공정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endParaRPr lang="en-US" altLang="ko-KR" sz="18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0BC9108-953F-465B-9A9C-978551F53144}"/>
              </a:ext>
            </a:extLst>
          </p:cNvPr>
          <p:cNvGrpSpPr/>
          <p:nvPr/>
        </p:nvGrpSpPr>
        <p:grpSpPr>
          <a:xfrm>
            <a:off x="611560" y="3429000"/>
            <a:ext cx="2088232" cy="2271135"/>
            <a:chOff x="5489764" y="3135322"/>
            <a:chExt cx="2187196" cy="2775191"/>
          </a:xfrm>
        </p:grpSpPr>
        <p:sp>
          <p:nvSpPr>
            <p:cNvPr id="10" name="Text Box 24">
              <a:extLst>
                <a:ext uri="{FF2B5EF4-FFF2-40B4-BE49-F238E27FC236}">
                  <a16:creationId xmlns:a16="http://schemas.microsoft.com/office/drawing/2014/main" id="{9DE3F036-783B-44A4-AAF6-0AC8856ECB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80112" y="5441602"/>
              <a:ext cx="2006501" cy="468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36000" tIns="0" rIns="36000" bIns="0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lnSpc>
                  <a:spcPct val="200000"/>
                </a:lnSpc>
                <a:spcBef>
                  <a:spcPct val="0"/>
                </a:spcBef>
                <a:buNone/>
              </a:pPr>
              <a:r>
                <a:rPr lang="en-US" altLang="ko-KR" sz="1800" b="1" dirty="0">
                  <a:ea typeface="현대하모니 L" panose="02020603020101020101"/>
                </a:rPr>
                <a:t> </a:t>
              </a:r>
              <a:r>
                <a:rPr lang="en-US" altLang="ko-KR" sz="1800" b="1" dirty="0"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X-Ray</a:t>
              </a:r>
              <a:endParaRPr lang="en-US" altLang="ko-KR" sz="1800" b="1" dirty="0">
                <a:latin typeface="현대하모니 M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DE32492-E58B-44F7-ABA2-2F3B63A0D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89764" y="3135321"/>
              <a:ext cx="2187196" cy="2306281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DE1DD45-909F-46F7-AA1E-2F3311EC2D81}"/>
              </a:ext>
            </a:extLst>
          </p:cNvPr>
          <p:cNvSpPr txBox="1"/>
          <p:nvPr/>
        </p:nvSpPr>
        <p:spPr>
          <a:xfrm>
            <a:off x="5475262" y="5023985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37CBD2-53C2-4329-B4B2-EECEAB2B3CE5}"/>
              </a:ext>
            </a:extLst>
          </p:cNvPr>
          <p:cNvSpPr txBox="1"/>
          <p:nvPr/>
        </p:nvSpPr>
        <p:spPr>
          <a:xfrm>
            <a:off x="7380312" y="5023985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3EC847F-B422-4568-866D-7A83B6AEC66B}"/>
              </a:ext>
            </a:extLst>
          </p:cNvPr>
          <p:cNvGrpSpPr/>
          <p:nvPr/>
        </p:nvGrpSpPr>
        <p:grpSpPr>
          <a:xfrm>
            <a:off x="3347864" y="3850254"/>
            <a:ext cx="5263633" cy="1658009"/>
            <a:chOff x="3700855" y="3735308"/>
            <a:chExt cx="5263633" cy="165800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A31F123-0A22-4284-AC17-92F77B10CFD5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00855" y="3735308"/>
              <a:ext cx="1453534" cy="1293032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3A24710-CD99-411F-9950-4EEF9A7B0ADE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75262" y="3735308"/>
              <a:ext cx="1584176" cy="129303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4742242-B049-4157-8A9F-787345CFA540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80312" y="3735308"/>
              <a:ext cx="1584176" cy="129303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56E5B9-2928-4A62-AD3A-75EB5620CA46}"/>
                </a:ext>
              </a:extLst>
            </p:cNvPr>
            <p:cNvSpPr txBox="1"/>
            <p:nvPr/>
          </p:nvSpPr>
          <p:spPr>
            <a:xfrm>
              <a:off x="3700855" y="5023985"/>
              <a:ext cx="1453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Void</a:t>
              </a:r>
              <a:endParaRPr lang="ko-KR" altLang="en-US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8A6DE2B-75B0-48D5-8248-0CCFA0D5A47A}"/>
                </a:ext>
              </a:extLst>
            </p:cNvPr>
            <p:cNvSpPr txBox="1"/>
            <p:nvPr/>
          </p:nvSpPr>
          <p:spPr>
            <a:xfrm>
              <a:off x="5471376" y="5023985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Bridge</a:t>
              </a:r>
              <a:endParaRPr lang="ko-KR" altLang="en-US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CE054EB-059D-4697-8B99-6BB31AAECDFE}"/>
                </a:ext>
              </a:extLst>
            </p:cNvPr>
            <p:cNvSpPr txBox="1"/>
            <p:nvPr/>
          </p:nvSpPr>
          <p:spPr>
            <a:xfrm>
              <a:off x="7380312" y="5023985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Open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34059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6B28E3-19BB-4FC5-882B-8EB628DEB557}"/>
              </a:ext>
            </a:extLst>
          </p:cNvPr>
          <p:cNvCxnSpPr/>
          <p:nvPr/>
        </p:nvCxnSpPr>
        <p:spPr>
          <a:xfrm>
            <a:off x="0" y="980728"/>
            <a:ext cx="9162000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F73B34E-F22E-4944-BFF2-D1D159D7782A}"/>
              </a:ext>
            </a:extLst>
          </p:cNvPr>
          <p:cNvSpPr txBox="1"/>
          <p:nvPr/>
        </p:nvSpPr>
        <p:spPr>
          <a:xfrm>
            <a:off x="323528" y="335867"/>
            <a:ext cx="4752528" cy="49244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070C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3. SMT </a:t>
            </a:r>
            <a:r>
              <a:rPr lang="ko-KR" altLang="en-US" sz="3200" b="1" dirty="0">
                <a:solidFill>
                  <a:srgbClr val="0070C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개별 공정의 목적</a:t>
            </a:r>
          </a:p>
        </p:txBody>
      </p:sp>
      <p:sp>
        <p:nvSpPr>
          <p:cNvPr id="12" name="Text Box 24">
            <a:extLst>
              <a:ext uri="{FF2B5EF4-FFF2-40B4-BE49-F238E27FC236}">
                <a16:creationId xmlns:a16="http://schemas.microsoft.com/office/drawing/2014/main" id="{CE153F1D-7719-417C-B7B1-11E74938A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554" y="1200436"/>
            <a:ext cx="8682446" cy="1204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36000" bIns="0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ko-KR" sz="2400" dirty="0">
                <a:ea typeface="현대하모니 L" panose="02020603020101020101"/>
              </a:rPr>
              <a:t> - </a:t>
            </a:r>
            <a:r>
              <a:rPr lang="en-US" altLang="ko-KR" sz="2400" dirty="0">
                <a:solidFill>
                  <a:srgbClr val="0000FF"/>
                </a:solidFill>
                <a:ea typeface="현대하모니 L" panose="02020603020101020101"/>
              </a:rPr>
              <a:t>I</a:t>
            </a:r>
            <a:r>
              <a:rPr lang="en-US" altLang="ko-KR" sz="2400" dirty="0">
                <a:ea typeface="현대하모니 M" panose="02020603020101020101" pitchFamily="18" charset="-127"/>
              </a:rPr>
              <a:t>n-</a:t>
            </a:r>
            <a:r>
              <a:rPr lang="en-US" altLang="ko-KR" sz="2400" dirty="0">
                <a:solidFill>
                  <a:srgbClr val="0000CC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</a:t>
            </a:r>
            <a:r>
              <a:rPr lang="en-US" altLang="ko-KR" sz="2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ircuit </a:t>
            </a:r>
            <a:r>
              <a:rPr lang="en-US" altLang="ko-KR" sz="2400" dirty="0">
                <a:solidFill>
                  <a:srgbClr val="0000CC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</a:t>
            </a:r>
            <a:r>
              <a:rPr lang="en-US" altLang="ko-KR" sz="2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est</a:t>
            </a:r>
            <a:endParaRPr lang="en-US" altLang="ko-KR" sz="1800" dirty="0">
              <a:latin typeface="현대하모니 M" panose="02020603020101020101" pitchFamily="18" charset="-127"/>
              <a:ea typeface="현대하모니 L" panose="02020603020101020101" pitchFamily="18" charset="-127"/>
            </a:endParaRPr>
          </a:p>
          <a:p>
            <a:pPr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Soldering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이 완료된 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PCB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보드상의 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Open / Short 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검사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endParaRPr lang="en-US" altLang="ko-KR" sz="18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E1DD45-909F-46F7-AA1E-2F3311EC2D81}"/>
              </a:ext>
            </a:extLst>
          </p:cNvPr>
          <p:cNvSpPr txBox="1"/>
          <p:nvPr/>
        </p:nvSpPr>
        <p:spPr>
          <a:xfrm>
            <a:off x="5475262" y="5023985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37CBD2-53C2-4329-B4B2-EECEAB2B3CE5}"/>
              </a:ext>
            </a:extLst>
          </p:cNvPr>
          <p:cNvSpPr txBox="1"/>
          <p:nvPr/>
        </p:nvSpPr>
        <p:spPr>
          <a:xfrm>
            <a:off x="7380312" y="5023985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F4CC7E7-8130-493E-8E16-4B15E65B5E13}"/>
              </a:ext>
            </a:extLst>
          </p:cNvPr>
          <p:cNvGrpSpPr/>
          <p:nvPr/>
        </p:nvGrpSpPr>
        <p:grpSpPr>
          <a:xfrm>
            <a:off x="675981" y="3141546"/>
            <a:ext cx="2592288" cy="2735726"/>
            <a:chOff x="539552" y="3127518"/>
            <a:chExt cx="2592288" cy="2735726"/>
          </a:xfrm>
        </p:grpSpPr>
        <p:sp>
          <p:nvSpPr>
            <p:cNvPr id="10" name="Text Box 24">
              <a:extLst>
                <a:ext uri="{FF2B5EF4-FFF2-40B4-BE49-F238E27FC236}">
                  <a16:creationId xmlns:a16="http://schemas.microsoft.com/office/drawing/2014/main" id="{9DE3F036-783B-44A4-AAF6-0AC8856ECB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9552" y="5394333"/>
              <a:ext cx="2592288" cy="468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36000" tIns="0" rIns="36000" bIns="0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lnSpc>
                  <a:spcPct val="200000"/>
                </a:lnSpc>
                <a:spcBef>
                  <a:spcPct val="0"/>
                </a:spcBef>
                <a:buNone/>
              </a:pPr>
              <a:r>
                <a:rPr lang="en-US" altLang="ko-KR" sz="1800" b="1" dirty="0">
                  <a:ea typeface="현대하모니 L" panose="02020603020101020101"/>
                </a:rPr>
                <a:t> ICT</a:t>
              </a:r>
              <a:endParaRPr lang="en-US" altLang="ko-KR" sz="1800" b="1" dirty="0">
                <a:latin typeface="현대하모니 M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5691184-F105-4A23-BDD4-527DC28316A0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l="7079" t="4554" r="10964" b="3943"/>
            <a:stretch/>
          </p:blipFill>
          <p:spPr>
            <a:xfrm>
              <a:off x="539552" y="3127518"/>
              <a:ext cx="2592288" cy="2278553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9CAA824-75BB-4DAD-952E-F03A6508B680}"/>
              </a:ext>
            </a:extLst>
          </p:cNvPr>
          <p:cNvGrpSpPr/>
          <p:nvPr/>
        </p:nvGrpSpPr>
        <p:grpSpPr>
          <a:xfrm>
            <a:off x="3589143" y="3659337"/>
            <a:ext cx="4878876" cy="1894348"/>
            <a:chOff x="3283848" y="3396430"/>
            <a:chExt cx="5898647" cy="238167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C87599F-65DF-4FFA-8FEE-4E7F52D0F053}"/>
                </a:ext>
              </a:extLst>
            </p:cNvPr>
            <p:cNvGrpSpPr/>
            <p:nvPr/>
          </p:nvGrpSpPr>
          <p:grpSpPr>
            <a:xfrm>
              <a:off x="3283848" y="4958905"/>
              <a:ext cx="5898647" cy="819203"/>
              <a:chOff x="2201482" y="5070150"/>
              <a:chExt cx="5898647" cy="819203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5D50D24-0EFE-4BD8-9A8A-DA8E837785A0}"/>
                  </a:ext>
                </a:extLst>
              </p:cNvPr>
              <p:cNvSpPr txBox="1"/>
              <p:nvPr/>
            </p:nvSpPr>
            <p:spPr>
              <a:xfrm>
                <a:off x="2201482" y="5076751"/>
                <a:ext cx="3510865" cy="8126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OPEN / SHORT </a:t>
                </a:r>
                <a:r>
                  <a:rPr lang="ko-KR" altLang="en-US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검사</a:t>
                </a:r>
              </a:p>
              <a:p>
                <a:pPr algn="ctr"/>
                <a:endParaRPr lang="ko-KR" altLang="en-US" b="1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ECE970-A6BF-412F-930B-90EB8E1D6A0F}"/>
                  </a:ext>
                </a:extLst>
              </p:cNvPr>
              <p:cNvSpPr txBox="1"/>
              <p:nvPr/>
            </p:nvSpPr>
            <p:spPr>
              <a:xfrm>
                <a:off x="5239396" y="5070150"/>
                <a:ext cx="286073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부품 용량 검사</a:t>
                </a:r>
              </a:p>
              <a:p>
                <a:pPr algn="ctr"/>
                <a:endParaRPr lang="ko-KR" altLang="en-US" b="1" dirty="0"/>
              </a:p>
            </p:txBody>
          </p:sp>
        </p:grp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F62CCC7D-F872-4AF4-B260-8D7B62D2867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27733" y="3396430"/>
              <a:ext cx="1896645" cy="1446586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C6B30F3-4BB2-42B4-A4B0-C73F91863D8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04248" y="3396430"/>
              <a:ext cx="1895762" cy="14465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7171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6B28E3-19BB-4FC5-882B-8EB628DEB557}"/>
              </a:ext>
            </a:extLst>
          </p:cNvPr>
          <p:cNvCxnSpPr/>
          <p:nvPr/>
        </p:nvCxnSpPr>
        <p:spPr>
          <a:xfrm>
            <a:off x="0" y="980728"/>
            <a:ext cx="9162000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F73B34E-F22E-4944-BFF2-D1D159D7782A}"/>
              </a:ext>
            </a:extLst>
          </p:cNvPr>
          <p:cNvSpPr txBox="1"/>
          <p:nvPr/>
        </p:nvSpPr>
        <p:spPr>
          <a:xfrm>
            <a:off x="323528" y="335867"/>
            <a:ext cx="4752528" cy="49244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070C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3. SMT </a:t>
            </a:r>
            <a:r>
              <a:rPr lang="ko-KR" altLang="en-US" sz="3200" b="1" dirty="0">
                <a:solidFill>
                  <a:srgbClr val="0070C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개별 공정의 목적</a:t>
            </a:r>
          </a:p>
        </p:txBody>
      </p:sp>
      <p:sp>
        <p:nvSpPr>
          <p:cNvPr id="12" name="Text Box 24">
            <a:extLst>
              <a:ext uri="{FF2B5EF4-FFF2-40B4-BE49-F238E27FC236}">
                <a16:creationId xmlns:a16="http://schemas.microsoft.com/office/drawing/2014/main" id="{CE153F1D-7719-417C-B7B1-11E74938A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554" y="1200436"/>
            <a:ext cx="8682446" cy="2035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36000" bIns="0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ko-KR" sz="2400" dirty="0">
                <a:ea typeface="현대하모니 L" panose="02020603020101020101"/>
              </a:rPr>
              <a:t> - Underfill</a:t>
            </a:r>
            <a:endParaRPr lang="en-US" altLang="ko-KR" sz="1800" dirty="0">
              <a:latin typeface="현대하모니 M" panose="02020603020101020101" pitchFamily="18" charset="-127"/>
              <a:ea typeface="현대하모니 L" panose="02020603020101020101" pitchFamily="18" charset="-127"/>
            </a:endParaRPr>
          </a:p>
          <a:p>
            <a:pPr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BGA Crack 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방지를 위하여 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Epoxy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도포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경화 하는 공정이다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  <a:p>
            <a:pPr>
              <a:spcBef>
                <a:spcPct val="0"/>
              </a:spcBef>
              <a:buNone/>
            </a:pP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ㄴ 구성 설비 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3075YHF 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용제 전용 설비 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1EA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 9100W, 3808 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용제 공용 설비 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1EA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endParaRPr lang="en-US" altLang="ko-KR" sz="18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lnSpc>
                <a:spcPct val="200000"/>
              </a:lnSpc>
              <a:spcBef>
                <a:spcPct val="0"/>
              </a:spcBef>
              <a:buNone/>
            </a:pP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endParaRPr lang="en-US" altLang="ko-KR" sz="18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E1DD45-909F-46F7-AA1E-2F3311EC2D81}"/>
              </a:ext>
            </a:extLst>
          </p:cNvPr>
          <p:cNvSpPr txBox="1"/>
          <p:nvPr/>
        </p:nvSpPr>
        <p:spPr>
          <a:xfrm>
            <a:off x="5475262" y="5023985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37CBD2-53C2-4329-B4B2-EECEAB2B3CE5}"/>
              </a:ext>
            </a:extLst>
          </p:cNvPr>
          <p:cNvSpPr txBox="1"/>
          <p:nvPr/>
        </p:nvSpPr>
        <p:spPr>
          <a:xfrm>
            <a:off x="7380312" y="5023985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A41D367-103A-4873-BAEE-E60BC6DB2042}"/>
              </a:ext>
            </a:extLst>
          </p:cNvPr>
          <p:cNvGrpSpPr/>
          <p:nvPr/>
        </p:nvGrpSpPr>
        <p:grpSpPr>
          <a:xfrm>
            <a:off x="157981" y="3561605"/>
            <a:ext cx="2592288" cy="2482952"/>
            <a:chOff x="683558" y="3070733"/>
            <a:chExt cx="2592288" cy="2482952"/>
          </a:xfrm>
        </p:grpSpPr>
        <p:sp>
          <p:nvSpPr>
            <p:cNvPr id="10" name="Text Box 24">
              <a:extLst>
                <a:ext uri="{FF2B5EF4-FFF2-40B4-BE49-F238E27FC236}">
                  <a16:creationId xmlns:a16="http://schemas.microsoft.com/office/drawing/2014/main" id="{9DE3F036-783B-44A4-AAF6-0AC8856ECB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558" y="5084774"/>
              <a:ext cx="2592288" cy="468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36000" tIns="0" rIns="36000" bIns="0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>
                <a:lnSpc>
                  <a:spcPct val="200000"/>
                </a:lnSpc>
                <a:spcBef>
                  <a:spcPct val="0"/>
                </a:spcBef>
                <a:buNone/>
              </a:pPr>
              <a:r>
                <a:rPr lang="en-US" altLang="ko-KR" sz="1800" b="1" dirty="0">
                  <a:ea typeface="현대하모니 L" panose="02020603020101020101"/>
                </a:rPr>
                <a:t> ICT</a:t>
              </a:r>
              <a:endParaRPr lang="en-US" altLang="ko-KR" sz="1800" b="1" dirty="0">
                <a:latin typeface="현대하모니 M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4D9CCE4-6904-46F4-BA09-3FE8A8FCC367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r="2818"/>
            <a:stretch/>
          </p:blipFill>
          <p:spPr>
            <a:xfrm>
              <a:off x="1144033" y="3070733"/>
              <a:ext cx="1656183" cy="2095191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768F423-5380-4E4A-B838-DC6069F631BF}"/>
              </a:ext>
            </a:extLst>
          </p:cNvPr>
          <p:cNvGrpSpPr/>
          <p:nvPr/>
        </p:nvGrpSpPr>
        <p:grpSpPr>
          <a:xfrm>
            <a:off x="3210744" y="2996952"/>
            <a:ext cx="5293269" cy="3696571"/>
            <a:chOff x="3203848" y="2574572"/>
            <a:chExt cx="5293269" cy="3696571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C0365E5-BA59-4F5E-A1B5-7289B4FA6366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3474622" y="5101757"/>
              <a:ext cx="898613" cy="144016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F6029C4-B7E3-4C9E-B8FB-DDFCE26D8ED4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474621" y="3718443"/>
              <a:ext cx="898615" cy="1440161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0B5BA2A-63F3-4AC6-8DAA-F783E610D22B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3474621" y="2303799"/>
              <a:ext cx="898614" cy="144016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8EFF59-29AA-4266-BCE4-43A1CC2EB102}"/>
                </a:ext>
              </a:extLst>
            </p:cNvPr>
            <p:cNvSpPr txBox="1"/>
            <p:nvPr/>
          </p:nvSpPr>
          <p:spPr>
            <a:xfrm>
              <a:off x="5276632" y="2769893"/>
              <a:ext cx="32011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Unique–3075YHF</a:t>
              </a:r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BB464F6-4D96-4CD3-91ED-B5087CD1EF81}"/>
                </a:ext>
              </a:extLst>
            </p:cNvPr>
            <p:cNvSpPr txBox="1"/>
            <p:nvPr/>
          </p:nvSpPr>
          <p:spPr>
            <a:xfrm>
              <a:off x="5295923" y="4253857"/>
              <a:ext cx="32011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UF-9100W</a:t>
              </a:r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489C465-1A07-40E2-BF7E-F86165F8466E}"/>
                </a:ext>
              </a:extLst>
            </p:cNvPr>
            <p:cNvSpPr txBox="1"/>
            <p:nvPr/>
          </p:nvSpPr>
          <p:spPr>
            <a:xfrm>
              <a:off x="5295923" y="5609447"/>
              <a:ext cx="32011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UF-3808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9447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직선 연결선 53"/>
          <p:cNvCxnSpPr/>
          <p:nvPr/>
        </p:nvCxnSpPr>
        <p:spPr>
          <a:xfrm>
            <a:off x="260398" y="1980998"/>
            <a:ext cx="8640000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F62CF54-8CB1-4561-9B7A-5FD7F76F1564}"/>
              </a:ext>
            </a:extLst>
          </p:cNvPr>
          <p:cNvSpPr txBox="1"/>
          <p:nvPr/>
        </p:nvSpPr>
        <p:spPr>
          <a:xfrm>
            <a:off x="1700718" y="1323012"/>
            <a:ext cx="1440000" cy="61555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0070C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목 차</a:t>
            </a: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D91056CE-20BD-49C8-80ED-8893A7BA0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670492"/>
              </p:ext>
            </p:extLst>
          </p:nvPr>
        </p:nvGraphicFramePr>
        <p:xfrm>
          <a:off x="1419550" y="2492896"/>
          <a:ext cx="6320902" cy="326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278">
                  <a:extLst>
                    <a:ext uri="{9D8B030D-6E8A-4147-A177-3AD203B41FA5}">
                      <a16:colId xmlns:a16="http://schemas.microsoft.com/office/drawing/2014/main" val="3905473357"/>
                    </a:ext>
                  </a:extLst>
                </a:gridCol>
                <a:gridCol w="5616624">
                  <a:extLst>
                    <a:ext uri="{9D8B030D-6E8A-4147-A177-3AD203B41FA5}">
                      <a16:colId xmlns:a16="http://schemas.microsoft.com/office/drawing/2014/main" val="2929121175"/>
                    </a:ext>
                  </a:extLst>
                </a:gridCol>
              </a:tblGrid>
              <a:tr h="450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rgbClr val="0070C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1.</a:t>
                      </a:r>
                      <a:endParaRPr lang="ko-KR" altLang="en-US" sz="2400" b="0" dirty="0">
                        <a:solidFill>
                          <a:srgbClr val="0070C0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solidFill>
                            <a:srgbClr val="0070C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SMT </a:t>
                      </a:r>
                      <a:r>
                        <a:rPr lang="ko-KR" altLang="en-US" sz="2400" b="0" dirty="0">
                          <a:solidFill>
                            <a:srgbClr val="0070C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공정의 이해</a:t>
                      </a:r>
                      <a:endParaRPr lang="en-US" altLang="ko-KR" sz="2400" b="0" dirty="0">
                        <a:solidFill>
                          <a:srgbClr val="0070C0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645343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 latinLnBrk="1"/>
                      <a:endParaRPr lang="en-US" altLang="ko-KR" sz="2400" b="0" dirty="0">
                        <a:solidFill>
                          <a:srgbClr val="0070C0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2400" b="0" dirty="0">
                          <a:solidFill>
                            <a:srgbClr val="0070C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2.</a:t>
                      </a:r>
                      <a:endParaRPr lang="ko-KR" altLang="en-US" sz="2400" b="0" dirty="0">
                        <a:solidFill>
                          <a:srgbClr val="0070C0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2400" b="0" dirty="0">
                        <a:solidFill>
                          <a:srgbClr val="0070C0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sz="2400" b="0" dirty="0">
                          <a:solidFill>
                            <a:srgbClr val="0070C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SMT </a:t>
                      </a:r>
                      <a:r>
                        <a:rPr lang="ko-KR" altLang="en-US" sz="2400" b="0" dirty="0">
                          <a:solidFill>
                            <a:srgbClr val="0070C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공정의 흐름도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551683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 latinLnBrk="1"/>
                      <a:endParaRPr lang="en-US" altLang="ko-KR" sz="2400" b="0" dirty="0">
                        <a:solidFill>
                          <a:srgbClr val="0070C0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2400" b="0" dirty="0">
                          <a:solidFill>
                            <a:srgbClr val="0070C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3. </a:t>
                      </a:r>
                      <a:endParaRPr lang="ko-KR" altLang="en-US" sz="2400" b="0" dirty="0">
                        <a:solidFill>
                          <a:srgbClr val="0070C0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2400" b="0" dirty="0">
                        <a:solidFill>
                          <a:srgbClr val="0070C0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sz="2400" b="0" dirty="0">
                          <a:solidFill>
                            <a:srgbClr val="0070C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SMT </a:t>
                      </a:r>
                      <a:r>
                        <a:rPr lang="ko-KR" altLang="en-US" sz="2400" b="0" dirty="0">
                          <a:solidFill>
                            <a:srgbClr val="0070C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개별</a:t>
                      </a:r>
                      <a:r>
                        <a:rPr lang="en-US" altLang="ko-KR" sz="2400" b="0" dirty="0">
                          <a:solidFill>
                            <a:srgbClr val="0070C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 </a:t>
                      </a:r>
                      <a:r>
                        <a:rPr lang="ko-KR" altLang="en-US" sz="2400" b="0" dirty="0">
                          <a:solidFill>
                            <a:srgbClr val="0070C0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공정의 목적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6112466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dirty="0">
                        <a:solidFill>
                          <a:srgbClr val="0070C0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400" b="0" dirty="0">
                        <a:solidFill>
                          <a:srgbClr val="0070C0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7093563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endParaRPr lang="ko-KR" altLang="en-US" sz="2400" dirty="0">
                        <a:solidFill>
                          <a:srgbClr val="0070C0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b="0" dirty="0">
                        <a:solidFill>
                          <a:srgbClr val="0070C0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18596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algn="ctr"/>
                      <a:endParaRPr lang="ko-KR" altLang="en-US" sz="2400" dirty="0">
                        <a:solidFill>
                          <a:srgbClr val="0070C0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b="0" dirty="0">
                        <a:solidFill>
                          <a:srgbClr val="0070C0"/>
                        </a:solidFill>
                        <a:latin typeface="현대하모니 M" panose="02020603020101020101" pitchFamily="18" charset="-127"/>
                        <a:ea typeface="현대하모니 M" panose="02020603020101020101" pitchFamily="18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699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4472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6B28E3-19BB-4FC5-882B-8EB628DEB557}"/>
              </a:ext>
            </a:extLst>
          </p:cNvPr>
          <p:cNvCxnSpPr/>
          <p:nvPr/>
        </p:nvCxnSpPr>
        <p:spPr>
          <a:xfrm>
            <a:off x="0" y="980728"/>
            <a:ext cx="9162000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F73B34E-F22E-4944-BFF2-D1D159D7782A}"/>
              </a:ext>
            </a:extLst>
          </p:cNvPr>
          <p:cNvSpPr txBox="1"/>
          <p:nvPr/>
        </p:nvSpPr>
        <p:spPr>
          <a:xfrm>
            <a:off x="323528" y="335867"/>
            <a:ext cx="4752528" cy="49244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070C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3. SMT </a:t>
            </a:r>
            <a:r>
              <a:rPr lang="ko-KR" altLang="en-US" sz="3200" b="1" dirty="0">
                <a:solidFill>
                  <a:srgbClr val="0070C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개별 공정의 목적</a:t>
            </a:r>
          </a:p>
        </p:txBody>
      </p:sp>
      <p:sp>
        <p:nvSpPr>
          <p:cNvPr id="12" name="Text Box 24">
            <a:extLst>
              <a:ext uri="{FF2B5EF4-FFF2-40B4-BE49-F238E27FC236}">
                <a16:creationId xmlns:a16="http://schemas.microsoft.com/office/drawing/2014/main" id="{CE153F1D-7719-417C-B7B1-11E74938A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554" y="1200436"/>
            <a:ext cx="8682446" cy="2035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36000" bIns="0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ko-KR" sz="2400" dirty="0">
                <a:ea typeface="현대하모니 L" panose="02020603020101020101"/>
              </a:rPr>
              <a:t> - BTL</a:t>
            </a:r>
            <a:endParaRPr lang="en-US" altLang="ko-KR" sz="1800" dirty="0">
              <a:ea typeface="현대하모니 L" panose="02020603020101020101" pitchFamily="18" charset="-127"/>
            </a:endParaRPr>
          </a:p>
          <a:p>
            <a:pPr>
              <a:lnSpc>
                <a:spcPct val="200000"/>
              </a:lnSpc>
              <a:spcBef>
                <a:spcPct val="0"/>
              </a:spcBef>
              <a:buNone/>
            </a:pP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PCB </a:t>
            </a:r>
            <a:r>
              <a:rPr lang="en-US" altLang="ko-KR" sz="18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Ass`y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제품의 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Software  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및 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Data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다운로드 하는 공정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  <a:p>
            <a:pPr>
              <a:spcBef>
                <a:spcPct val="0"/>
              </a:spcBef>
              <a:buNone/>
            </a:pP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└ 구성 설비 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BTL 1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대 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 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 별 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Fixture 1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대</a:t>
            </a:r>
            <a:endParaRPr lang="en-US" altLang="ko-KR" sz="18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>
              <a:lnSpc>
                <a:spcPct val="200000"/>
              </a:lnSpc>
              <a:spcBef>
                <a:spcPct val="0"/>
              </a:spcBef>
              <a:buNone/>
            </a:pP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endParaRPr lang="en-US" altLang="ko-KR" sz="18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37CBD2-53C2-4329-B4B2-EECEAB2B3CE5}"/>
              </a:ext>
            </a:extLst>
          </p:cNvPr>
          <p:cNvSpPr txBox="1"/>
          <p:nvPr/>
        </p:nvSpPr>
        <p:spPr>
          <a:xfrm>
            <a:off x="7380312" y="5023985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F6189AA-FD17-4C94-8330-A33489037C98}"/>
              </a:ext>
            </a:extLst>
          </p:cNvPr>
          <p:cNvGrpSpPr/>
          <p:nvPr/>
        </p:nvGrpSpPr>
        <p:grpSpPr>
          <a:xfrm>
            <a:off x="483909" y="3178638"/>
            <a:ext cx="2943729" cy="2897391"/>
            <a:chOff x="2647780" y="2915431"/>
            <a:chExt cx="2943729" cy="2897391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E56D4CE-9412-4364-B514-8CB335977487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l="2966" r="2683"/>
            <a:stretch/>
          </p:blipFill>
          <p:spPr>
            <a:xfrm>
              <a:off x="2647780" y="2915431"/>
              <a:ext cx="2919486" cy="246361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AC5A0C4-BC83-499A-8AC7-C931FE4FBF2C}"/>
                </a:ext>
              </a:extLst>
            </p:cNvPr>
            <p:cNvSpPr txBox="1"/>
            <p:nvPr/>
          </p:nvSpPr>
          <p:spPr>
            <a:xfrm>
              <a:off x="2672024" y="5443490"/>
              <a:ext cx="2919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ea typeface="현대하모니 L" panose="02020603020101020101"/>
                </a:rPr>
                <a:t>Bootloader</a:t>
              </a:r>
              <a:endParaRPr lang="ko-KR" altLang="en-US" b="1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7D0C52B-2D70-4ED4-BD3D-62C01315386B}"/>
              </a:ext>
            </a:extLst>
          </p:cNvPr>
          <p:cNvGrpSpPr/>
          <p:nvPr/>
        </p:nvGrpSpPr>
        <p:grpSpPr>
          <a:xfrm>
            <a:off x="4211960" y="3621705"/>
            <a:ext cx="4107197" cy="1794042"/>
            <a:chOff x="4235823" y="3414609"/>
            <a:chExt cx="4107197" cy="179404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2F13483-E795-47CB-8A92-BE5C1FA28A8E}"/>
                </a:ext>
              </a:extLst>
            </p:cNvPr>
            <p:cNvGrpSpPr/>
            <p:nvPr/>
          </p:nvGrpSpPr>
          <p:grpSpPr>
            <a:xfrm>
              <a:off x="4235823" y="3429000"/>
              <a:ext cx="4107197" cy="1779651"/>
              <a:chOff x="4235823" y="3429000"/>
              <a:chExt cx="4107197" cy="1779651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E1DD45-909F-46F7-AA1E-2F3311EC2D81}"/>
                  </a:ext>
                </a:extLst>
              </p:cNvPr>
              <p:cNvSpPr txBox="1"/>
              <p:nvPr/>
            </p:nvSpPr>
            <p:spPr>
              <a:xfrm>
                <a:off x="4235823" y="4839319"/>
                <a:ext cx="161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 err="1"/>
                  <a:t>라이팅</a:t>
                </a:r>
                <a:r>
                  <a:rPr lang="ko-KR" altLang="en-US" b="1" dirty="0"/>
                  <a:t> 불량</a:t>
                </a:r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68C69219-9F77-4E14-BCAA-DE2FC80DF055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62427" y="3429000"/>
                <a:ext cx="1584176" cy="13681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47E3F70-F62A-4C18-B2C5-8459331D3A64}"/>
                  </a:ext>
                </a:extLst>
              </p:cNvPr>
              <p:cNvSpPr txBox="1"/>
              <p:nvPr/>
            </p:nvSpPr>
            <p:spPr>
              <a:xfrm>
                <a:off x="6732240" y="4839319"/>
                <a:ext cx="161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/>
                  <a:t>소자 파손</a:t>
                </a:r>
              </a:p>
            </p:txBody>
          </p:sp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26360A1-2A1E-4343-8CF7-B00DD77D654F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32240" y="3414609"/>
              <a:ext cx="1584176" cy="13681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4608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6B28E3-19BB-4FC5-882B-8EB628DEB557}"/>
              </a:ext>
            </a:extLst>
          </p:cNvPr>
          <p:cNvCxnSpPr/>
          <p:nvPr/>
        </p:nvCxnSpPr>
        <p:spPr>
          <a:xfrm>
            <a:off x="0" y="980728"/>
            <a:ext cx="9162000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F73B34E-F22E-4944-BFF2-D1D159D7782A}"/>
              </a:ext>
            </a:extLst>
          </p:cNvPr>
          <p:cNvSpPr txBox="1"/>
          <p:nvPr/>
        </p:nvSpPr>
        <p:spPr>
          <a:xfrm>
            <a:off x="323528" y="335867"/>
            <a:ext cx="4752528" cy="49244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070C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3. SMT </a:t>
            </a:r>
            <a:r>
              <a:rPr lang="ko-KR" altLang="en-US" sz="3200" b="1" dirty="0">
                <a:solidFill>
                  <a:srgbClr val="0070C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개별 공정의 목적</a:t>
            </a:r>
          </a:p>
        </p:txBody>
      </p:sp>
      <p:sp>
        <p:nvSpPr>
          <p:cNvPr id="12" name="Text Box 24">
            <a:extLst>
              <a:ext uri="{FF2B5EF4-FFF2-40B4-BE49-F238E27FC236}">
                <a16:creationId xmlns:a16="http://schemas.microsoft.com/office/drawing/2014/main" id="{CE153F1D-7719-417C-B7B1-11E74938A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554" y="1200436"/>
            <a:ext cx="8682446" cy="1758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36000" bIns="0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ko-KR" sz="2400" dirty="0">
                <a:ea typeface="현대하모니 L" panose="02020603020101020101"/>
              </a:rPr>
              <a:t> - </a:t>
            </a:r>
            <a:r>
              <a:rPr lang="en-US" altLang="ko-KR" sz="2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Selective Solder</a:t>
            </a:r>
            <a:endParaRPr lang="en-US" altLang="ko-KR" sz="1800" dirty="0">
              <a:ea typeface="현대하모니 L" panose="02020603020101020101" pitchFamily="18" charset="-127"/>
            </a:endParaRPr>
          </a:p>
          <a:p>
            <a:pPr>
              <a:lnSpc>
                <a:spcPct val="200000"/>
              </a:lnSpc>
              <a:spcBef>
                <a:spcPct val="0"/>
              </a:spcBef>
              <a:buNone/>
            </a:pP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8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수삽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부품을 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PCB </a:t>
            </a:r>
            <a:r>
              <a:rPr lang="en-US" altLang="ko-KR" sz="18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Ass`y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삽입하여 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`Soldering`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하는 공정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endParaRPr lang="en-US" altLang="ko-KR" sz="18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>
              <a:lnSpc>
                <a:spcPct val="200000"/>
              </a:lnSpc>
              <a:spcBef>
                <a:spcPct val="0"/>
              </a:spcBef>
              <a:buNone/>
            </a:pP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endParaRPr lang="en-US" altLang="ko-KR" sz="18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37CBD2-53C2-4329-B4B2-EECEAB2B3CE5}"/>
              </a:ext>
            </a:extLst>
          </p:cNvPr>
          <p:cNvSpPr txBox="1"/>
          <p:nvPr/>
        </p:nvSpPr>
        <p:spPr>
          <a:xfrm>
            <a:off x="7380312" y="5023985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C5A0C4-BC83-499A-8AC7-C931FE4FBF2C}"/>
              </a:ext>
            </a:extLst>
          </p:cNvPr>
          <p:cNvSpPr txBox="1"/>
          <p:nvPr/>
        </p:nvSpPr>
        <p:spPr>
          <a:xfrm>
            <a:off x="1060845" y="5393317"/>
            <a:ext cx="291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Selective-Solder</a:t>
            </a:r>
            <a:endParaRPr lang="ko-KR" altLang="en-US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0913297-5F8A-4DC6-94B7-0C9811601AD0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6036" r="2943"/>
          <a:stretch/>
        </p:blipFill>
        <p:spPr>
          <a:xfrm>
            <a:off x="1259632" y="3275193"/>
            <a:ext cx="2521912" cy="2052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2DA412-A839-4840-8968-2BD6EA387E4E}"/>
              </a:ext>
            </a:extLst>
          </p:cNvPr>
          <p:cNvSpPr txBox="1"/>
          <p:nvPr/>
        </p:nvSpPr>
        <p:spPr>
          <a:xfrm>
            <a:off x="683568" y="2399469"/>
            <a:ext cx="5273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ea typeface="현대하모니 L" panose="02020603020101020101"/>
              </a:rPr>
              <a:t>ㄴ</a:t>
            </a:r>
            <a:r>
              <a:rPr lang="ko-KR" altLang="en-US" dirty="0">
                <a:ea typeface="현대하모니 L" panose="02020603020101020101"/>
              </a:rPr>
              <a:t> </a:t>
            </a:r>
            <a:r>
              <a:rPr lang="en-US" altLang="ko-KR" dirty="0">
                <a:ea typeface="현대하모니 L" panose="02020603020101020101"/>
              </a:rPr>
              <a:t>Wave Soldering </a:t>
            </a:r>
            <a:r>
              <a:rPr lang="ko-KR" altLang="en-US" dirty="0">
                <a:ea typeface="현대하모니 L" panose="02020603020101020101"/>
              </a:rPr>
              <a:t>방식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3B3BEA7-2BD0-4F66-8EFB-2A26BF14A468}"/>
              </a:ext>
            </a:extLst>
          </p:cNvPr>
          <p:cNvGrpSpPr/>
          <p:nvPr/>
        </p:nvGrpSpPr>
        <p:grpSpPr>
          <a:xfrm>
            <a:off x="4335416" y="3014871"/>
            <a:ext cx="3593744" cy="2707599"/>
            <a:chOff x="3959763" y="2985716"/>
            <a:chExt cx="3593744" cy="2707599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AD74AB6-2B4A-4CA3-9883-C816D7CFCE93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9763" y="2997939"/>
              <a:ext cx="1116293" cy="1295158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DBA1DD00-0178-43D3-B7D4-80C9BB13A6FD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78362" y="2985716"/>
              <a:ext cx="2375145" cy="1295158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E7F221A-598A-4FBB-8FBE-6284A7DC9C0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62452" y="4354654"/>
              <a:ext cx="1740714" cy="1338661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FECAAE80-174D-4CC7-856C-1E0046F6C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12793" y="4357598"/>
              <a:ext cx="1740714" cy="1335717"/>
            </a:xfrm>
            <a:prstGeom prst="rect">
              <a:avLst/>
            </a:prstGeom>
          </p:spPr>
        </p:pic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C007980-236D-4BA6-8490-FF6A5D3117FE}"/>
              </a:ext>
            </a:extLst>
          </p:cNvPr>
          <p:cNvCxnSpPr/>
          <p:nvPr/>
        </p:nvCxnSpPr>
        <p:spPr>
          <a:xfrm flipH="1">
            <a:off x="5088264" y="2927296"/>
            <a:ext cx="363445" cy="3431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C5CC343-F5CD-47C0-B47A-3AC0A2B2449C}"/>
              </a:ext>
            </a:extLst>
          </p:cNvPr>
          <p:cNvCxnSpPr>
            <a:cxnSpLocks/>
          </p:cNvCxnSpPr>
          <p:nvPr/>
        </p:nvCxnSpPr>
        <p:spPr>
          <a:xfrm>
            <a:off x="6879194" y="3119735"/>
            <a:ext cx="546790" cy="3431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827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6B28E3-19BB-4FC5-882B-8EB628DEB557}"/>
              </a:ext>
            </a:extLst>
          </p:cNvPr>
          <p:cNvCxnSpPr/>
          <p:nvPr/>
        </p:nvCxnSpPr>
        <p:spPr>
          <a:xfrm>
            <a:off x="0" y="980728"/>
            <a:ext cx="9162000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F73B34E-F22E-4944-BFF2-D1D159D7782A}"/>
              </a:ext>
            </a:extLst>
          </p:cNvPr>
          <p:cNvSpPr txBox="1"/>
          <p:nvPr/>
        </p:nvSpPr>
        <p:spPr>
          <a:xfrm>
            <a:off x="323528" y="335867"/>
            <a:ext cx="4752528" cy="49244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070C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3. SMT </a:t>
            </a:r>
            <a:r>
              <a:rPr lang="ko-KR" altLang="en-US" sz="3200" b="1" dirty="0">
                <a:solidFill>
                  <a:srgbClr val="0070C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개별 공정의 목적</a:t>
            </a:r>
          </a:p>
        </p:txBody>
      </p:sp>
      <p:sp>
        <p:nvSpPr>
          <p:cNvPr id="12" name="Text Box 24">
            <a:extLst>
              <a:ext uri="{FF2B5EF4-FFF2-40B4-BE49-F238E27FC236}">
                <a16:creationId xmlns:a16="http://schemas.microsoft.com/office/drawing/2014/main" id="{CE153F1D-7719-417C-B7B1-11E74938A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554" y="1200436"/>
            <a:ext cx="8682446" cy="1486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36000" bIns="0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ko-KR" sz="2400" dirty="0">
                <a:ea typeface="현대하모니 L" panose="02020603020101020101"/>
              </a:rPr>
              <a:t> - </a:t>
            </a:r>
            <a:r>
              <a:rPr lang="en-US" altLang="ko-KR" sz="2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Coating</a:t>
            </a:r>
          </a:p>
          <a:p>
            <a:pPr>
              <a:lnSpc>
                <a:spcPct val="150000"/>
              </a:lnSpc>
              <a:buNone/>
              <a:defRPr/>
            </a:pP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PCB </a:t>
            </a:r>
            <a:r>
              <a:rPr lang="en-US" altLang="ko-KR" sz="18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Ass'y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수분으로부터 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PCB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보호하기 위하여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'Coating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액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' 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도포하는 하는 공정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endParaRPr lang="en-US" altLang="ko-KR" sz="18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  <a:p>
            <a:pPr>
              <a:spcBef>
                <a:spcPct val="0"/>
              </a:spcBef>
              <a:buNone/>
            </a:pP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└ 구성 설비 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Loader / </a:t>
            </a:r>
            <a:r>
              <a:rPr lang="ko-KR" altLang="en-US" sz="18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반전기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 Coating / Unloader</a:t>
            </a:r>
            <a:endParaRPr lang="en-US" altLang="ko-KR" sz="18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37CBD2-53C2-4329-B4B2-EECEAB2B3CE5}"/>
              </a:ext>
            </a:extLst>
          </p:cNvPr>
          <p:cNvSpPr txBox="1"/>
          <p:nvPr/>
        </p:nvSpPr>
        <p:spPr>
          <a:xfrm>
            <a:off x="7380312" y="5023985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D81CEDD-9B77-4720-B578-366D0091C2D3}"/>
              </a:ext>
            </a:extLst>
          </p:cNvPr>
          <p:cNvGrpSpPr/>
          <p:nvPr/>
        </p:nvGrpSpPr>
        <p:grpSpPr>
          <a:xfrm>
            <a:off x="676653" y="3212976"/>
            <a:ext cx="7790693" cy="2355842"/>
            <a:chOff x="813755" y="2799148"/>
            <a:chExt cx="7790693" cy="235584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3007CC0-87C2-412D-A7A3-E2A6DE386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1892" y="2799148"/>
              <a:ext cx="2037089" cy="1995924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396B911-3032-44BA-AF4B-58D530A67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28438" y="3079448"/>
              <a:ext cx="1818906" cy="1675391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23276A2-2990-48CC-B77F-DFC3582F4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0229" y="2875831"/>
              <a:ext cx="2180166" cy="1896009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16EF261-46ED-42DB-BCFB-347C627B8F74}"/>
                </a:ext>
              </a:extLst>
            </p:cNvPr>
            <p:cNvGrpSpPr/>
            <p:nvPr/>
          </p:nvGrpSpPr>
          <p:grpSpPr>
            <a:xfrm>
              <a:off x="813755" y="3194319"/>
              <a:ext cx="7790693" cy="1960671"/>
              <a:chOff x="-3025361" y="3119735"/>
              <a:chExt cx="9290150" cy="2690916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AC5A0C4-BC83-499A-8AC7-C931FE4FBF2C}"/>
                  </a:ext>
                </a:extLst>
              </p:cNvPr>
              <p:cNvSpPr txBox="1"/>
              <p:nvPr/>
            </p:nvSpPr>
            <p:spPr>
              <a:xfrm>
                <a:off x="1271803" y="5261521"/>
                <a:ext cx="2919485" cy="549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Coating</a:t>
                </a:r>
                <a:endParaRPr lang="ko-KR" altLang="en-US" sz="2000" b="1" dirty="0"/>
              </a:p>
            </p:txBody>
          </p: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D703C134-52E0-4AB4-8390-29DE68F571EF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4463" y="3119735"/>
                <a:ext cx="2232248" cy="2106189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0E45314-4AB7-4FE9-BABC-BFDE9FA88B3C}"/>
                  </a:ext>
                </a:extLst>
              </p:cNvPr>
              <p:cNvSpPr txBox="1"/>
              <p:nvPr/>
            </p:nvSpPr>
            <p:spPr>
              <a:xfrm>
                <a:off x="-1054754" y="5316683"/>
                <a:ext cx="2919485" cy="380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 err="1">
                    <a:ea typeface="현대하모니 L" panose="02020603020101020101" pitchFamily="18" charset="-127"/>
                  </a:rPr>
                  <a:t>반전기</a:t>
                </a:r>
                <a:endParaRPr lang="ko-KR" altLang="en-US" sz="1200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6D37150-A545-4CB6-8766-75F2D1D19713}"/>
                  </a:ext>
                </a:extLst>
              </p:cNvPr>
              <p:cNvSpPr txBox="1"/>
              <p:nvPr/>
            </p:nvSpPr>
            <p:spPr>
              <a:xfrm>
                <a:off x="-3025361" y="5261522"/>
                <a:ext cx="2919485" cy="422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ea typeface="현대하모니 L" panose="02020603020101020101" pitchFamily="18" charset="-127"/>
                  </a:rPr>
                  <a:t>Loader</a:t>
                </a:r>
                <a:endParaRPr lang="ko-KR" altLang="en-US" sz="1400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A65E9C7-86A8-4303-8824-33A40D6212DC}"/>
                  </a:ext>
                </a:extLst>
              </p:cNvPr>
              <p:cNvSpPr txBox="1"/>
              <p:nvPr/>
            </p:nvSpPr>
            <p:spPr>
              <a:xfrm>
                <a:off x="3345304" y="5190647"/>
                <a:ext cx="2919485" cy="422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Unloader</a:t>
                </a:r>
                <a:endParaRPr lang="ko-KR" altLang="en-US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6762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6B28E3-19BB-4FC5-882B-8EB628DEB557}"/>
              </a:ext>
            </a:extLst>
          </p:cNvPr>
          <p:cNvCxnSpPr/>
          <p:nvPr/>
        </p:nvCxnSpPr>
        <p:spPr>
          <a:xfrm>
            <a:off x="0" y="980728"/>
            <a:ext cx="9162000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F73B34E-F22E-4944-BFF2-D1D159D7782A}"/>
              </a:ext>
            </a:extLst>
          </p:cNvPr>
          <p:cNvSpPr txBox="1"/>
          <p:nvPr/>
        </p:nvSpPr>
        <p:spPr>
          <a:xfrm>
            <a:off x="323528" y="335867"/>
            <a:ext cx="4752528" cy="49244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070C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3. SMT </a:t>
            </a:r>
            <a:r>
              <a:rPr lang="ko-KR" altLang="en-US" sz="3200" b="1" dirty="0">
                <a:solidFill>
                  <a:srgbClr val="0070C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개별 공정의 목적</a:t>
            </a:r>
          </a:p>
        </p:txBody>
      </p:sp>
      <p:sp>
        <p:nvSpPr>
          <p:cNvPr id="12" name="Text Box 24">
            <a:extLst>
              <a:ext uri="{FF2B5EF4-FFF2-40B4-BE49-F238E27FC236}">
                <a16:creationId xmlns:a16="http://schemas.microsoft.com/office/drawing/2014/main" id="{CE153F1D-7719-417C-B7B1-11E74938A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554" y="1200436"/>
            <a:ext cx="8682446" cy="1486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36000" bIns="0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ko-KR" sz="2400" dirty="0">
                <a:ea typeface="현대하모니 L" panose="02020603020101020101"/>
              </a:rPr>
              <a:t> - </a:t>
            </a:r>
            <a:r>
              <a:rPr lang="en-US" altLang="ko-KR" sz="2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Router</a:t>
            </a:r>
          </a:p>
          <a:p>
            <a:pPr>
              <a:lnSpc>
                <a:spcPct val="150000"/>
              </a:lnSpc>
              <a:buNone/>
              <a:defRPr/>
            </a:pP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PCB </a:t>
            </a:r>
            <a:r>
              <a:rPr lang="en-US" altLang="ko-KR" sz="18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Ass`y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제품을 각각의 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`Array`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 분리하여 주는 공정이다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  <a:p>
            <a:pPr>
              <a:spcBef>
                <a:spcPct val="0"/>
              </a:spcBef>
              <a:buNone/>
            </a:pP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endParaRPr lang="en-US" altLang="ko-KR" sz="18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37CBD2-53C2-4329-B4B2-EECEAB2B3CE5}"/>
              </a:ext>
            </a:extLst>
          </p:cNvPr>
          <p:cNvSpPr txBox="1"/>
          <p:nvPr/>
        </p:nvSpPr>
        <p:spPr>
          <a:xfrm>
            <a:off x="7380312" y="5023985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3C8611E-FCD9-42D4-92B1-B36E92F1BC34}"/>
              </a:ext>
            </a:extLst>
          </p:cNvPr>
          <p:cNvGrpSpPr/>
          <p:nvPr/>
        </p:nvGrpSpPr>
        <p:grpSpPr>
          <a:xfrm>
            <a:off x="842633" y="3207579"/>
            <a:ext cx="2271314" cy="2548578"/>
            <a:chOff x="755576" y="2906704"/>
            <a:chExt cx="2271314" cy="254857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D32FBE6-684F-4C9D-B4C7-F34CCDD6BAC9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l="6568" t="9047" r="11642" b="2949"/>
            <a:stretch/>
          </p:blipFill>
          <p:spPr>
            <a:xfrm>
              <a:off x="755576" y="2906704"/>
              <a:ext cx="2271314" cy="2056194"/>
            </a:xfrm>
            <a:prstGeom prst="rect">
              <a:avLst/>
            </a:prstGeom>
          </p:spPr>
        </p:pic>
        <p:sp>
          <p:nvSpPr>
            <p:cNvPr id="18" name="제목 1">
              <a:extLst>
                <a:ext uri="{FF2B5EF4-FFF2-40B4-BE49-F238E27FC236}">
                  <a16:creationId xmlns:a16="http://schemas.microsoft.com/office/drawing/2014/main" id="{6D5FDF8E-E788-4450-9430-44B5FE5C8AAA}"/>
                </a:ext>
              </a:extLst>
            </p:cNvPr>
            <p:cNvSpPr txBox="1">
              <a:spLocks/>
            </p:cNvSpPr>
            <p:nvPr/>
          </p:nvSpPr>
          <p:spPr>
            <a:xfrm>
              <a:off x="755576" y="5156909"/>
              <a:ext cx="2271314" cy="298373"/>
            </a:xfrm>
            <a:prstGeom prst="rect">
              <a:avLst/>
            </a:prstGeom>
          </p:spPr>
          <p:txBody>
            <a:bodyPr lIns="0" tIns="0" rIns="0" bIns="0" rtlCol="0" anchor="t" anchorCtr="0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  <a:defRPr/>
              </a:pPr>
              <a:r>
                <a:rPr lang="en-US" altLang="ko-KR" sz="1600" b="1" dirty="0"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Router</a:t>
              </a:r>
              <a:endParaRPr lang="en-US" altLang="ko-KR" sz="16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B7C6D37-D511-4494-8B56-421ECFF48C07}"/>
              </a:ext>
            </a:extLst>
          </p:cNvPr>
          <p:cNvGrpSpPr/>
          <p:nvPr/>
        </p:nvGrpSpPr>
        <p:grpSpPr>
          <a:xfrm>
            <a:off x="3276003" y="3429000"/>
            <a:ext cx="5508104" cy="1728192"/>
            <a:chOff x="573639" y="3787896"/>
            <a:chExt cx="8260013" cy="2071165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B1A7E54-12FE-43D8-9CB4-20195D84DE53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58479" y="3787896"/>
              <a:ext cx="2016000" cy="2070000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8653212-0DDD-42AC-91AB-C4D7DC80C197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5"/>
            <a:srcRect l="27040" t="4037" r="24321" b="44554"/>
            <a:stretch/>
          </p:blipFill>
          <p:spPr>
            <a:xfrm>
              <a:off x="4735468" y="3787896"/>
              <a:ext cx="2016000" cy="2070000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4BA956E-5611-45CE-ABB6-592F3CB06D9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3639" y="3789061"/>
              <a:ext cx="2016000" cy="2070000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7D66CF8-C132-4A59-B26C-F6BD865199E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17652" y="3787896"/>
              <a:ext cx="2016000" cy="2070000"/>
            </a:xfrm>
            <a:prstGeom prst="rect">
              <a:avLst/>
            </a:prstGeom>
          </p:spPr>
        </p:pic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C6E1CED-15A5-41C3-B39E-83275DEA27EE}"/>
                </a:ext>
              </a:extLst>
            </p:cNvPr>
            <p:cNvSpPr/>
            <p:nvPr/>
          </p:nvSpPr>
          <p:spPr>
            <a:xfrm>
              <a:off x="1331640" y="3940804"/>
              <a:ext cx="792088" cy="78505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5023E964-A4CB-4F70-A7E3-B59AAEA1F9D2}"/>
                </a:ext>
              </a:extLst>
            </p:cNvPr>
            <p:cNvSpPr/>
            <p:nvPr/>
          </p:nvSpPr>
          <p:spPr>
            <a:xfrm>
              <a:off x="2559692" y="4186879"/>
              <a:ext cx="792088" cy="78505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7E48973A-6DAF-4FA4-96C2-4209C08A6F65}"/>
                </a:ext>
              </a:extLst>
            </p:cNvPr>
            <p:cNvSpPr/>
            <p:nvPr/>
          </p:nvSpPr>
          <p:spPr>
            <a:xfrm>
              <a:off x="4951845" y="4365792"/>
              <a:ext cx="792088" cy="78505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E766370-B3E3-4C26-A173-35BFB38B8659}"/>
                </a:ext>
              </a:extLst>
            </p:cNvPr>
            <p:cNvSpPr/>
            <p:nvPr/>
          </p:nvSpPr>
          <p:spPr>
            <a:xfrm>
              <a:off x="7253616" y="3973266"/>
              <a:ext cx="792088" cy="78505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2931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6B28E3-19BB-4FC5-882B-8EB628DEB557}"/>
              </a:ext>
            </a:extLst>
          </p:cNvPr>
          <p:cNvCxnSpPr/>
          <p:nvPr/>
        </p:nvCxnSpPr>
        <p:spPr>
          <a:xfrm>
            <a:off x="0" y="980728"/>
            <a:ext cx="9162000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F73B34E-F22E-4944-BFF2-D1D159D7782A}"/>
              </a:ext>
            </a:extLst>
          </p:cNvPr>
          <p:cNvSpPr txBox="1"/>
          <p:nvPr/>
        </p:nvSpPr>
        <p:spPr>
          <a:xfrm>
            <a:off x="-171528" y="332656"/>
            <a:ext cx="4752528" cy="49244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070C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1. SMT </a:t>
            </a:r>
            <a:r>
              <a:rPr lang="ko-KR" altLang="en-US" sz="3200" b="1" dirty="0">
                <a:solidFill>
                  <a:srgbClr val="0070C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공정의 이해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2798B5-3CC6-4087-9155-A5B7A9CCA30F}"/>
              </a:ext>
            </a:extLst>
          </p:cNvPr>
          <p:cNvSpPr/>
          <p:nvPr/>
        </p:nvSpPr>
        <p:spPr>
          <a:xfrm>
            <a:off x="1187624" y="2175206"/>
            <a:ext cx="13681520" cy="1799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ea typeface="현대하모니 L" panose="02020603020101020101"/>
              </a:rPr>
              <a:t>SMT </a:t>
            </a:r>
            <a:r>
              <a:rPr lang="ko-KR" altLang="en-US" sz="1600">
                <a:ea typeface="현대하모니 L" panose="02020603020101020101"/>
              </a:rPr>
              <a:t>란 </a:t>
            </a:r>
            <a:r>
              <a:rPr lang="ko-KR" altLang="en-US" sz="1600" b="1">
                <a:ea typeface="현대하모니 L" panose="02020603020101020101"/>
              </a:rPr>
              <a:t>표면실장기술</a:t>
            </a:r>
            <a:r>
              <a:rPr lang="en-US" altLang="ko-KR" sz="1600" b="1" dirty="0">
                <a:ea typeface="현대하모니 L" panose="02020603020101020101"/>
              </a:rPr>
              <a:t> </a:t>
            </a:r>
            <a:r>
              <a:rPr lang="ko-KR" altLang="en-US" sz="1600" dirty="0">
                <a:ea typeface="현대하모니 L" panose="02020603020101020101"/>
              </a:rPr>
              <a:t>로써 표면 실장형 부품을 </a:t>
            </a:r>
            <a:r>
              <a:rPr lang="en-US" altLang="ko-KR" sz="1600" dirty="0">
                <a:ea typeface="현대하모니 L" panose="02020603020101020101"/>
              </a:rPr>
              <a:t>PCB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ea typeface="현대하모니 L" panose="02020603020101020101"/>
              </a:rPr>
              <a:t>표면에 장착하여 납땜하는 기술</a:t>
            </a:r>
            <a:r>
              <a:rPr lang="en-US" altLang="ko-KR" sz="1600" dirty="0">
                <a:ea typeface="현대하모니 L" panose="02020603020101020101"/>
              </a:rPr>
              <a:t>.</a:t>
            </a:r>
            <a:r>
              <a:rPr lang="ko-KR" altLang="en-US" sz="1600" dirty="0">
                <a:ea typeface="현대하모니 L" panose="02020603020101020101"/>
              </a:rPr>
              <a:t>  </a:t>
            </a:r>
            <a:endParaRPr lang="en-US" altLang="ko-KR" sz="1600" dirty="0">
              <a:ea typeface="현대하모니 L" panose="02020603020101020101"/>
            </a:endParaRPr>
          </a:p>
          <a:p>
            <a:r>
              <a:rPr lang="en-US" altLang="ko-KR" dirty="0">
                <a:ea typeface="현대하모니 L" panose="02020603020101020101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현대하모니 L" panose="02020603020101020101"/>
              </a:rPr>
              <a:t>PCB</a:t>
            </a:r>
            <a:r>
              <a:rPr lang="ko-KR" altLang="en-US" sz="1600" dirty="0">
                <a:ea typeface="현대하모니 L" panose="02020603020101020101"/>
              </a:rPr>
              <a:t>란</a:t>
            </a:r>
            <a:r>
              <a:rPr lang="en-US" altLang="ko-KR" sz="1600" dirty="0">
                <a:ea typeface="현대하모니 L" panose="02020603020101020101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현대하모니 L" panose="02020603020101020101"/>
              </a:rPr>
              <a:t>  </a:t>
            </a:r>
            <a:r>
              <a:rPr lang="ko-KR" altLang="en-US" sz="1600" dirty="0">
                <a:ea typeface="현대하모니 L" panose="02020603020101020101"/>
              </a:rPr>
              <a:t>전기부품을 탑재하고 이들을 회로적으로 연결하는 배선을 형성한 </a:t>
            </a:r>
            <a:r>
              <a:rPr lang="ko-KR" altLang="en-US" sz="1600" dirty="0" err="1">
                <a:ea typeface="현대하모니 L" panose="02020603020101020101"/>
              </a:rPr>
              <a:t>회로판</a:t>
            </a:r>
            <a:r>
              <a:rPr lang="en-US" altLang="ko-KR" sz="1600" dirty="0">
                <a:ea typeface="현대하모니 L" panose="02020603020101020101"/>
              </a:rPr>
              <a:t>.</a:t>
            </a:r>
            <a:endParaRPr lang="ko-KR" altLang="en-US" sz="1600" dirty="0">
              <a:ea typeface="현대하모니 L" panose="02020603020101020101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8C52CF6-5141-4DBB-A363-D7BA1F02CD11}"/>
              </a:ext>
            </a:extLst>
          </p:cNvPr>
          <p:cNvGrpSpPr/>
          <p:nvPr/>
        </p:nvGrpSpPr>
        <p:grpSpPr>
          <a:xfrm>
            <a:off x="827584" y="1408705"/>
            <a:ext cx="4812866" cy="461665"/>
            <a:chOff x="825898" y="1222475"/>
            <a:chExt cx="4812866" cy="46166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A7ACEFC-1BF5-438F-AF5F-D6C422F73459}"/>
                </a:ext>
              </a:extLst>
            </p:cNvPr>
            <p:cNvSpPr/>
            <p:nvPr/>
          </p:nvSpPr>
          <p:spPr>
            <a:xfrm>
              <a:off x="1066764" y="1222475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ko-KR" sz="2400" dirty="0"/>
                <a:t>SMT </a:t>
              </a:r>
              <a:r>
                <a:rPr lang="ko-KR" altLang="en-US" sz="2400" dirty="0"/>
                <a:t>(</a:t>
              </a:r>
              <a:r>
                <a:rPr lang="ko-KR" altLang="en-US" sz="2400" dirty="0">
                  <a:latin typeface="현대"/>
                </a:rPr>
                <a:t>Surface </a:t>
              </a:r>
              <a:r>
                <a:rPr lang="ko-KR" altLang="en-US" sz="2400" dirty="0" err="1">
                  <a:latin typeface="현대"/>
                </a:rPr>
                <a:t>Mount</a:t>
              </a:r>
              <a:r>
                <a:rPr lang="ko-KR" altLang="en-US" sz="2400" dirty="0">
                  <a:latin typeface="현대"/>
                </a:rPr>
                <a:t> Technology) 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7FB39A3-A961-410F-88DA-C56CAEDE2374}"/>
                </a:ext>
              </a:extLst>
            </p:cNvPr>
            <p:cNvSpPr/>
            <p:nvPr/>
          </p:nvSpPr>
          <p:spPr>
            <a:xfrm>
              <a:off x="825898" y="1420413"/>
              <a:ext cx="72006" cy="7200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1B06536-5C5E-4433-896C-3800C02DEFC8}"/>
              </a:ext>
            </a:extLst>
          </p:cNvPr>
          <p:cNvGrpSpPr/>
          <p:nvPr/>
        </p:nvGrpSpPr>
        <p:grpSpPr>
          <a:xfrm>
            <a:off x="1187624" y="4575540"/>
            <a:ext cx="7200800" cy="1287412"/>
            <a:chOff x="1187624" y="4221088"/>
            <a:chExt cx="7200800" cy="128741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3032EDF-BC92-4B46-ACFB-50EF428D3C7A}"/>
                </a:ext>
              </a:extLst>
            </p:cNvPr>
            <p:cNvSpPr/>
            <p:nvPr/>
          </p:nvSpPr>
          <p:spPr>
            <a:xfrm>
              <a:off x="1187624" y="4221088"/>
              <a:ext cx="18133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+mj-lt"/>
                  <a:ea typeface="현대하모니 M" panose="02020603020101020101" pitchFamily="18" charset="-127"/>
                </a:rPr>
                <a:t>SMT </a:t>
              </a:r>
              <a:r>
                <a:rPr lang="ko-KR" altLang="en-US" dirty="0">
                  <a:latin typeface="+mj-lt"/>
                  <a:ea typeface="현대하모니 M" panose="02020603020101020101" pitchFamily="18" charset="-127"/>
                </a:rPr>
                <a:t>작업 배경 </a:t>
              </a:r>
              <a:endParaRPr lang="ko-KR" altLang="en-US" dirty="0">
                <a:latin typeface="+mj-lt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819845A-7DB3-4C67-9685-58B292A16101}"/>
                </a:ext>
              </a:extLst>
            </p:cNvPr>
            <p:cNvSpPr/>
            <p:nvPr/>
          </p:nvSpPr>
          <p:spPr>
            <a:xfrm>
              <a:off x="1331640" y="4725144"/>
              <a:ext cx="7056784" cy="7833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ko-KR" altLang="en-US" sz="1600" dirty="0">
                  <a:latin typeface="현대하모니 L" panose="02020603020101020101" pitchFamily="18" charset="-127"/>
                  <a:ea typeface="현대하모니 L" panose="02020603020101020101"/>
                </a:rPr>
                <a:t>전자제품은 지속적으로 </a:t>
              </a:r>
              <a:r>
                <a:rPr lang="ko-KR" altLang="en-US" sz="1600" dirty="0">
                  <a:solidFill>
                    <a:srgbClr val="0000CC"/>
                  </a:solidFill>
                  <a:latin typeface="현대하모니 L" panose="02020603020101020101" pitchFamily="18" charset="-127"/>
                  <a:ea typeface="현대하모니 L" panose="02020603020101020101"/>
                </a:rPr>
                <a:t>“輕</a:t>
              </a:r>
              <a:r>
                <a:rPr lang="en-US" altLang="ko-KR" sz="1600" dirty="0">
                  <a:solidFill>
                    <a:srgbClr val="0000CC"/>
                  </a:solidFill>
                  <a:latin typeface="현대하모니 L" panose="02020603020101020101" pitchFamily="18" charset="-127"/>
                  <a:ea typeface="현대하모니 L" panose="02020603020101020101"/>
                </a:rPr>
                <a:t>(</a:t>
              </a:r>
              <a:r>
                <a:rPr lang="ko-KR" altLang="en-US" sz="1600" dirty="0">
                  <a:solidFill>
                    <a:srgbClr val="0000CC"/>
                  </a:solidFill>
                  <a:latin typeface="현대하모니 L" panose="02020603020101020101" pitchFamily="18" charset="-127"/>
                  <a:ea typeface="현대하모니 L" panose="02020603020101020101"/>
                </a:rPr>
                <a:t>경</a:t>
              </a:r>
              <a:r>
                <a:rPr lang="en-US" altLang="ko-KR" sz="1600" dirty="0">
                  <a:solidFill>
                    <a:srgbClr val="0000CC"/>
                  </a:solidFill>
                  <a:latin typeface="현대하모니 L" panose="02020603020101020101" pitchFamily="18" charset="-127"/>
                  <a:ea typeface="현대하모니 L" panose="02020603020101020101"/>
                </a:rPr>
                <a:t>)” “</a:t>
              </a:r>
              <a:r>
                <a:rPr lang="ko-KR" altLang="en-US" sz="1600" dirty="0">
                  <a:solidFill>
                    <a:srgbClr val="0000CC"/>
                  </a:solidFill>
                  <a:latin typeface="현대하모니 L" panose="02020603020101020101" pitchFamily="18" charset="-127"/>
                  <a:ea typeface="현대하모니 L" panose="02020603020101020101"/>
                </a:rPr>
                <a:t>薄</a:t>
              </a:r>
              <a:r>
                <a:rPr lang="en-US" altLang="ko-KR" sz="1600" dirty="0">
                  <a:solidFill>
                    <a:srgbClr val="0000CC"/>
                  </a:solidFill>
                  <a:latin typeface="현대하모니 L" panose="02020603020101020101" pitchFamily="18" charset="-127"/>
                  <a:ea typeface="현대하모니 L" panose="02020603020101020101"/>
                </a:rPr>
                <a:t>(</a:t>
              </a:r>
              <a:r>
                <a:rPr lang="ko-KR" altLang="en-US" sz="1600" dirty="0">
                  <a:solidFill>
                    <a:srgbClr val="0000CC"/>
                  </a:solidFill>
                  <a:latin typeface="현대하모니 L" panose="02020603020101020101" pitchFamily="18" charset="-127"/>
                  <a:ea typeface="현대하모니 L" panose="02020603020101020101"/>
                </a:rPr>
                <a:t>박</a:t>
              </a:r>
              <a:r>
                <a:rPr lang="en-US" altLang="ko-KR" sz="1600" dirty="0">
                  <a:solidFill>
                    <a:srgbClr val="0000CC"/>
                  </a:solidFill>
                  <a:latin typeface="현대하모니 L" panose="02020603020101020101" pitchFamily="18" charset="-127"/>
                  <a:ea typeface="현대하모니 L" panose="02020603020101020101"/>
                </a:rPr>
                <a:t>)” “</a:t>
              </a:r>
              <a:r>
                <a:rPr lang="ko-KR" altLang="en-US" sz="1600" dirty="0">
                  <a:solidFill>
                    <a:srgbClr val="0000CC"/>
                  </a:solidFill>
                  <a:latin typeface="현대하모니 L" panose="02020603020101020101" pitchFamily="18" charset="-127"/>
                  <a:ea typeface="현대하모니 L" panose="02020603020101020101"/>
                </a:rPr>
                <a:t>短</a:t>
              </a:r>
              <a:r>
                <a:rPr lang="en-US" altLang="ko-KR" sz="1600" dirty="0">
                  <a:solidFill>
                    <a:srgbClr val="0000CC"/>
                  </a:solidFill>
                  <a:latin typeface="현대하모니 L" panose="02020603020101020101" pitchFamily="18" charset="-127"/>
                  <a:ea typeface="현대하모니 L" panose="02020603020101020101"/>
                </a:rPr>
                <a:t>(</a:t>
              </a:r>
              <a:r>
                <a:rPr lang="ko-KR" altLang="en-US" sz="1600" dirty="0">
                  <a:solidFill>
                    <a:srgbClr val="0000CC"/>
                  </a:solidFill>
                  <a:latin typeface="현대하모니 L" panose="02020603020101020101" pitchFamily="18" charset="-127"/>
                  <a:ea typeface="현대하모니 L" panose="02020603020101020101"/>
                </a:rPr>
                <a:t>단</a:t>
              </a:r>
              <a:r>
                <a:rPr lang="en-US" altLang="ko-KR" sz="1600" dirty="0">
                  <a:solidFill>
                    <a:srgbClr val="0000CC"/>
                  </a:solidFill>
                  <a:latin typeface="현대하모니 L" panose="02020603020101020101" pitchFamily="18" charset="-127"/>
                  <a:ea typeface="현대하모니 L" panose="02020603020101020101"/>
                </a:rPr>
                <a:t>)” “</a:t>
              </a:r>
              <a:r>
                <a:rPr lang="ko-KR" altLang="en-US" sz="1600" dirty="0">
                  <a:solidFill>
                    <a:srgbClr val="0000CC"/>
                  </a:solidFill>
                  <a:latin typeface="현대하모니 L" panose="02020603020101020101" pitchFamily="18" charset="-127"/>
                  <a:ea typeface="현대하모니 L" panose="02020603020101020101"/>
                </a:rPr>
                <a:t>小</a:t>
              </a:r>
              <a:r>
                <a:rPr lang="en-US" altLang="ko-KR" sz="1600" dirty="0">
                  <a:solidFill>
                    <a:srgbClr val="0000CC"/>
                  </a:solidFill>
                  <a:latin typeface="현대하모니 L" panose="02020603020101020101" pitchFamily="18" charset="-127"/>
                  <a:ea typeface="현대하모니 L" panose="02020603020101020101"/>
                </a:rPr>
                <a:t>(</a:t>
              </a:r>
              <a:r>
                <a:rPr lang="ko-KR" altLang="en-US" sz="1600" dirty="0">
                  <a:solidFill>
                    <a:srgbClr val="0000CC"/>
                  </a:solidFill>
                  <a:latin typeface="현대하모니 L" panose="02020603020101020101" pitchFamily="18" charset="-127"/>
                  <a:ea typeface="현대하모니 L" panose="02020603020101020101"/>
                </a:rPr>
                <a:t>소</a:t>
              </a:r>
              <a:r>
                <a:rPr lang="en-US" altLang="ko-KR" sz="1600" dirty="0">
                  <a:solidFill>
                    <a:srgbClr val="0000CC"/>
                  </a:solidFill>
                  <a:latin typeface="현대하모니 L" panose="02020603020101020101" pitchFamily="18" charset="-127"/>
                  <a:ea typeface="현대하모니 L" panose="02020603020101020101"/>
                </a:rPr>
                <a:t>)”</a:t>
              </a:r>
              <a:r>
                <a:rPr lang="ko-KR" altLang="en-US" sz="1600" dirty="0">
                  <a:latin typeface="현대하모니 L" panose="02020603020101020101" pitchFamily="18" charset="-127"/>
                  <a:ea typeface="현대하모니 L" panose="02020603020101020101"/>
                </a:rPr>
                <a:t>화</a:t>
              </a:r>
              <a:endParaRPr lang="en-US" altLang="ko-KR" sz="1600" dirty="0">
                <a:latin typeface="현대하모니 L" panose="02020603020101020101" pitchFamily="18" charset="-127"/>
                <a:ea typeface="현대하모니 L" panose="02020603020101020101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en-US" altLang="ko-KR" sz="1600" dirty="0">
                  <a:latin typeface="현대하모니 L" panose="02020603020101020101" pitchFamily="18" charset="-127"/>
                  <a:ea typeface="현대하모니 L" panose="02020603020101020101"/>
                </a:rPr>
                <a:t>  </a:t>
              </a:r>
              <a:r>
                <a:rPr lang="ko-KR" altLang="en-US" sz="1600" dirty="0">
                  <a:latin typeface="현대하모니 L" panose="02020603020101020101" pitchFamily="18" charset="-127"/>
                  <a:ea typeface="현대하모니 L" panose="02020603020101020101"/>
                </a:rPr>
                <a:t> 되면서 </a:t>
              </a:r>
              <a:r>
                <a:rPr lang="en-US" altLang="ko-KR" sz="1600" dirty="0">
                  <a:latin typeface="현대하모니 L" panose="02020603020101020101" pitchFamily="18" charset="-127"/>
                  <a:ea typeface="현대하모니 L" panose="02020603020101020101"/>
                </a:rPr>
                <a:t>SMT </a:t>
              </a:r>
              <a:r>
                <a:rPr lang="ko-KR" altLang="en-US" sz="1600" dirty="0">
                  <a:latin typeface="현대하모니 L" panose="02020603020101020101" pitchFamily="18" charset="-127"/>
                  <a:ea typeface="현대하모니 L" panose="02020603020101020101"/>
                </a:rPr>
                <a:t>작업으로만 가능함</a:t>
              </a:r>
              <a:r>
                <a:rPr lang="en-US" altLang="ko-KR" sz="1600" dirty="0">
                  <a:latin typeface="현대하모니 L" panose="02020603020101020101" pitchFamily="18" charset="-127"/>
                  <a:ea typeface="현대하모니 L" panose="02020603020101020101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9365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6B28E3-19BB-4FC5-882B-8EB628DEB557}"/>
              </a:ext>
            </a:extLst>
          </p:cNvPr>
          <p:cNvCxnSpPr/>
          <p:nvPr/>
        </p:nvCxnSpPr>
        <p:spPr>
          <a:xfrm>
            <a:off x="0" y="980728"/>
            <a:ext cx="9162000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F73B34E-F22E-4944-BFF2-D1D159D7782A}"/>
              </a:ext>
            </a:extLst>
          </p:cNvPr>
          <p:cNvSpPr txBox="1"/>
          <p:nvPr/>
        </p:nvSpPr>
        <p:spPr>
          <a:xfrm>
            <a:off x="-396552" y="319023"/>
            <a:ext cx="5535616" cy="49244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070C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2. SMT </a:t>
            </a:r>
            <a:r>
              <a:rPr lang="ko-KR" altLang="en-US" sz="3200" b="1" dirty="0">
                <a:solidFill>
                  <a:srgbClr val="0070C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공정의 흐름도</a:t>
            </a:r>
          </a:p>
        </p:txBody>
      </p: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42825087-714B-4E14-BD06-D5FA8FA80258}"/>
              </a:ext>
            </a:extLst>
          </p:cNvPr>
          <p:cNvGrpSpPr/>
          <p:nvPr/>
        </p:nvGrpSpPr>
        <p:grpSpPr>
          <a:xfrm>
            <a:off x="817348" y="1103178"/>
            <a:ext cx="3857469" cy="1049702"/>
            <a:chOff x="817348" y="1101252"/>
            <a:chExt cx="4304469" cy="1171342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07F7F137-4A92-4C94-82C4-291C0D316B46}"/>
                </a:ext>
              </a:extLst>
            </p:cNvPr>
            <p:cNvGrpSpPr/>
            <p:nvPr/>
          </p:nvGrpSpPr>
          <p:grpSpPr>
            <a:xfrm>
              <a:off x="817348" y="1101252"/>
              <a:ext cx="4304469" cy="1171342"/>
              <a:chOff x="1043608" y="1344120"/>
              <a:chExt cx="4807439" cy="1594755"/>
            </a:xfrm>
          </p:grpSpPr>
          <p:cxnSp>
            <p:nvCxnSpPr>
              <p:cNvPr id="3" name="직선 화살표 연결선 2">
                <a:extLst>
                  <a:ext uri="{FF2B5EF4-FFF2-40B4-BE49-F238E27FC236}">
                    <a16:creationId xmlns:a16="http://schemas.microsoft.com/office/drawing/2014/main" id="{3B0BEC0F-2EBC-497D-955B-9686450101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3608" y="2197471"/>
                <a:ext cx="462611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C0FD720-283B-4D0E-A43F-4DD220B94CD0}"/>
                  </a:ext>
                </a:extLst>
              </p:cNvPr>
              <p:cNvSpPr/>
              <p:nvPr/>
            </p:nvSpPr>
            <p:spPr>
              <a:xfrm>
                <a:off x="2007308" y="1994714"/>
                <a:ext cx="318801" cy="35648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3A33115-2481-41E9-AFA8-7552501D7154}"/>
                  </a:ext>
                </a:extLst>
              </p:cNvPr>
              <p:cNvSpPr txBox="1"/>
              <p:nvPr/>
            </p:nvSpPr>
            <p:spPr>
              <a:xfrm>
                <a:off x="1609554" y="1344120"/>
                <a:ext cx="2227775" cy="514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/>
                  <a:t> </a:t>
                </a:r>
                <a:r>
                  <a:rPr lang="en-US" altLang="ko-KR" sz="1600" dirty="0"/>
                  <a:t>- </a:t>
                </a:r>
                <a:r>
                  <a:rPr lang="ko-KR" altLang="en-US" sz="1600" dirty="0"/>
                  <a:t>선</a:t>
                </a:r>
                <a:r>
                  <a:rPr lang="en-US" altLang="ko-KR" sz="1600" dirty="0"/>
                  <a:t>(</a:t>
                </a:r>
                <a:r>
                  <a:rPr lang="ko-KR" altLang="en-US" sz="1600" dirty="0"/>
                  <a:t>先</a:t>
                </a:r>
                <a:r>
                  <a:rPr lang="en-US" altLang="ko-KR" sz="1600" dirty="0"/>
                  <a:t>)</a:t>
                </a:r>
                <a:r>
                  <a:rPr lang="ko-KR" altLang="en-US" sz="1600" dirty="0"/>
                  <a:t> 공정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C771FD1-4847-4331-AEE3-9276E671395F}"/>
                  </a:ext>
                </a:extLst>
              </p:cNvPr>
              <p:cNvSpPr txBox="1"/>
              <p:nvPr/>
            </p:nvSpPr>
            <p:spPr>
              <a:xfrm>
                <a:off x="1311404" y="2422465"/>
                <a:ext cx="2257717" cy="5143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 err="1">
                    <a:latin typeface="현대하모니 L"/>
                  </a:rPr>
                  <a:t>Lazer</a:t>
                </a:r>
                <a:r>
                  <a:rPr lang="en-US" altLang="ko-KR" sz="1600" dirty="0">
                    <a:latin typeface="현대하모니 L"/>
                  </a:rPr>
                  <a:t> Marking </a:t>
                </a:r>
                <a:endParaRPr lang="ko-KR" altLang="en-US" sz="1600" dirty="0">
                  <a:latin typeface="현대하모니 L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1A72728-6924-4B3A-AC52-E84E011BC763}"/>
                  </a:ext>
                </a:extLst>
              </p:cNvPr>
              <p:cNvSpPr txBox="1"/>
              <p:nvPr/>
            </p:nvSpPr>
            <p:spPr>
              <a:xfrm>
                <a:off x="3593331" y="2424527"/>
                <a:ext cx="2257716" cy="5143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현대하모니 L"/>
                  </a:rPr>
                  <a:t>Copy Writer</a:t>
                </a:r>
                <a:endParaRPr lang="ko-KR" altLang="en-US" sz="1600" dirty="0">
                  <a:latin typeface="현대하모니 L"/>
                </a:endParaRPr>
              </a:p>
            </p:txBody>
          </p:sp>
        </p:grp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036902DD-CD79-46CC-81D2-1F03C12D941B}"/>
                </a:ext>
              </a:extLst>
            </p:cNvPr>
            <p:cNvSpPr/>
            <p:nvPr/>
          </p:nvSpPr>
          <p:spPr>
            <a:xfrm>
              <a:off x="1092576" y="1143209"/>
              <a:ext cx="285447" cy="26183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2B6DF101-078A-4915-B67F-A7AB98ADA65A}"/>
                </a:ext>
              </a:extLst>
            </p:cNvPr>
            <p:cNvSpPr/>
            <p:nvPr/>
          </p:nvSpPr>
          <p:spPr>
            <a:xfrm>
              <a:off x="3659535" y="1580028"/>
              <a:ext cx="285447" cy="26183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F3B0C15B-6B1B-44C6-8402-55F181C42572}"/>
              </a:ext>
            </a:extLst>
          </p:cNvPr>
          <p:cNvGrpSpPr/>
          <p:nvPr/>
        </p:nvGrpSpPr>
        <p:grpSpPr>
          <a:xfrm>
            <a:off x="817348" y="2390865"/>
            <a:ext cx="9162001" cy="2064142"/>
            <a:chOff x="817348" y="2440244"/>
            <a:chExt cx="9642795" cy="2415303"/>
          </a:xfrm>
        </p:grpSpPr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ACC00187-D556-4B40-B016-BDEE33347306}"/>
                </a:ext>
              </a:extLst>
            </p:cNvPr>
            <p:cNvGrpSpPr/>
            <p:nvPr/>
          </p:nvGrpSpPr>
          <p:grpSpPr>
            <a:xfrm>
              <a:off x="817348" y="2440244"/>
              <a:ext cx="6923003" cy="2415303"/>
              <a:chOff x="817348" y="2440244"/>
              <a:chExt cx="6923003" cy="2415303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9857E47-343E-470D-B273-6C12558F5CE7}"/>
                  </a:ext>
                </a:extLst>
              </p:cNvPr>
              <p:cNvSpPr txBox="1"/>
              <p:nvPr/>
            </p:nvSpPr>
            <p:spPr>
              <a:xfrm>
                <a:off x="1331826" y="2440244"/>
                <a:ext cx="1511981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/>
                  <a:t> </a:t>
                </a:r>
                <a:r>
                  <a:rPr lang="en-US" altLang="ko-KR" sz="1600" dirty="0"/>
                  <a:t>- </a:t>
                </a:r>
                <a:r>
                  <a:rPr lang="ko-KR" altLang="en-US" sz="1600" dirty="0"/>
                  <a:t>주</a:t>
                </a:r>
                <a:r>
                  <a:rPr lang="en-US" altLang="ko-KR" sz="1600" dirty="0"/>
                  <a:t>(</a:t>
                </a:r>
                <a:r>
                  <a:rPr lang="ko-KR" altLang="en-US" sz="1600" dirty="0"/>
                  <a:t>主</a:t>
                </a:r>
                <a:r>
                  <a:rPr lang="en-US" altLang="ko-KR" sz="1600" dirty="0"/>
                  <a:t>) </a:t>
                </a:r>
                <a:r>
                  <a:rPr lang="ko-KR" altLang="en-US" sz="1600" dirty="0"/>
                  <a:t>공정</a:t>
                </a: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B3CF9BE1-0C94-415D-8C89-2D2CCEFA0094}"/>
                  </a:ext>
                </a:extLst>
              </p:cNvPr>
              <p:cNvSpPr/>
              <p:nvPr/>
            </p:nvSpPr>
            <p:spPr>
              <a:xfrm>
                <a:off x="4663219" y="3292953"/>
                <a:ext cx="58297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60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SPI</a:t>
                </a:r>
                <a:endParaRPr lang="ko-KR" altLang="en-US" sz="1600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  <a:p>
                <a:endParaRPr lang="ko-KR" altLang="en-US" sz="1600" dirty="0"/>
              </a:p>
            </p:txBody>
          </p:sp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B9CF0E5B-34DA-4AAB-80A8-AAE84E394222}"/>
                  </a:ext>
                </a:extLst>
              </p:cNvPr>
              <p:cNvSpPr/>
              <p:nvPr/>
            </p:nvSpPr>
            <p:spPr>
              <a:xfrm>
                <a:off x="1106399" y="2483917"/>
                <a:ext cx="285447" cy="26183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6" name="그룹 145">
                <a:extLst>
                  <a:ext uri="{FF2B5EF4-FFF2-40B4-BE49-F238E27FC236}">
                    <a16:creationId xmlns:a16="http://schemas.microsoft.com/office/drawing/2014/main" id="{93279315-75C3-4E36-B820-64E6072BEC20}"/>
                  </a:ext>
                </a:extLst>
              </p:cNvPr>
              <p:cNvGrpSpPr/>
              <p:nvPr/>
            </p:nvGrpSpPr>
            <p:grpSpPr>
              <a:xfrm>
                <a:off x="817348" y="3936267"/>
                <a:ext cx="6923003" cy="919280"/>
                <a:chOff x="817348" y="3936267"/>
                <a:chExt cx="6923003" cy="919280"/>
              </a:xfrm>
            </p:grpSpPr>
            <p:grpSp>
              <p:nvGrpSpPr>
                <p:cNvPr id="69" name="그룹 68">
                  <a:extLst>
                    <a:ext uri="{FF2B5EF4-FFF2-40B4-BE49-F238E27FC236}">
                      <a16:creationId xmlns:a16="http://schemas.microsoft.com/office/drawing/2014/main" id="{085A10A4-521B-40FA-B8B3-DA915ED74B8B}"/>
                    </a:ext>
                  </a:extLst>
                </p:cNvPr>
                <p:cNvGrpSpPr/>
                <p:nvPr/>
              </p:nvGrpSpPr>
              <p:grpSpPr>
                <a:xfrm>
                  <a:off x="817348" y="4073442"/>
                  <a:ext cx="6923003" cy="782105"/>
                  <a:chOff x="792808" y="3655620"/>
                  <a:chExt cx="7263023" cy="998574"/>
                </a:xfrm>
              </p:grpSpPr>
              <p:cxnSp>
                <p:nvCxnSpPr>
                  <p:cNvPr id="76" name="직선 화살표 연결선 75">
                    <a:extLst>
                      <a:ext uri="{FF2B5EF4-FFF2-40B4-BE49-F238E27FC236}">
                        <a16:creationId xmlns:a16="http://schemas.microsoft.com/office/drawing/2014/main" id="{6539104B-0F19-4472-87B5-C1BFD38178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2808" y="3655620"/>
                    <a:ext cx="7263023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8753164C-1F9B-4A90-94B7-220870F8F0CA}"/>
                      </a:ext>
                    </a:extLst>
                  </p:cNvPr>
                  <p:cNvSpPr txBox="1"/>
                  <p:nvPr/>
                </p:nvSpPr>
                <p:spPr>
                  <a:xfrm>
                    <a:off x="1388722" y="3889228"/>
                    <a:ext cx="1080711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6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rPr>
                      <a:t>Reflow</a:t>
                    </a:r>
                    <a:endParaRPr lang="ko-KR" altLang="en-US" sz="1600" dirty="0">
                      <a:ea typeface="현대하모니 L" panose="02020603020101020101"/>
                    </a:endParaRPr>
                  </a:p>
                </p:txBody>
              </p:sp>
              <p:sp>
                <p:nvSpPr>
                  <p:cNvPr id="73" name="직사각형 72">
                    <a:extLst>
                      <a:ext uri="{FF2B5EF4-FFF2-40B4-BE49-F238E27FC236}">
                        <a16:creationId xmlns:a16="http://schemas.microsoft.com/office/drawing/2014/main" id="{CA86E07D-87CF-4DC8-BDBC-10FBC1044B10}"/>
                      </a:ext>
                    </a:extLst>
                  </p:cNvPr>
                  <p:cNvSpPr/>
                  <p:nvPr/>
                </p:nvSpPr>
                <p:spPr>
                  <a:xfrm>
                    <a:off x="3144574" y="3889228"/>
                    <a:ext cx="601818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ko-KR" sz="16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rPr>
                      <a:t>AOI</a:t>
                    </a:r>
                    <a:endParaRPr lang="ko-KR" altLang="en-US" sz="1600" dirty="0"/>
                  </a:p>
                </p:txBody>
              </p:sp>
              <p:sp>
                <p:nvSpPr>
                  <p:cNvPr id="74" name="직사각형 73">
                    <a:extLst>
                      <a:ext uri="{FF2B5EF4-FFF2-40B4-BE49-F238E27FC236}">
                        <a16:creationId xmlns:a16="http://schemas.microsoft.com/office/drawing/2014/main" id="{5B89E075-14A2-4F5A-A76D-D0BBF7439A3D}"/>
                      </a:ext>
                    </a:extLst>
                  </p:cNvPr>
                  <p:cNvSpPr/>
                  <p:nvPr/>
                </p:nvSpPr>
                <p:spPr>
                  <a:xfrm>
                    <a:off x="4477423" y="3907568"/>
                    <a:ext cx="1321874" cy="746626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ko-KR" sz="1600">
                        <a:latin typeface="현대하모니 L" panose="02020603020101020101" pitchFamily="18" charset="-127"/>
                        <a:ea typeface="현대하모니 L" panose="02020603020101020101" pitchFamily="18" charset="-127"/>
                      </a:rPr>
                      <a:t>NG Buffer</a:t>
                    </a:r>
                    <a:endParaRPr lang="ko-KR" altLang="en-US" sz="1600" dirty="0">
                      <a:latin typeface="현대하모니 L" panose="02020603020101020101" pitchFamily="18" charset="-127"/>
                      <a:ea typeface="현대하모니 L" panose="02020603020101020101" pitchFamily="18" charset="-127"/>
                    </a:endParaRPr>
                  </a:p>
                  <a:p>
                    <a:endParaRPr lang="ko-KR" altLang="en-US" sz="1600" dirty="0"/>
                  </a:p>
                </p:txBody>
              </p:sp>
              <p:sp>
                <p:nvSpPr>
                  <p:cNvPr id="75" name="직사각형 74">
                    <a:extLst>
                      <a:ext uri="{FF2B5EF4-FFF2-40B4-BE49-F238E27FC236}">
                        <a16:creationId xmlns:a16="http://schemas.microsoft.com/office/drawing/2014/main" id="{CFDC1462-3D22-4239-9532-16CBE9C9BCD4}"/>
                      </a:ext>
                    </a:extLst>
                  </p:cNvPr>
                  <p:cNvSpPr/>
                  <p:nvPr/>
                </p:nvSpPr>
                <p:spPr>
                  <a:xfrm>
                    <a:off x="6146949" y="3874661"/>
                    <a:ext cx="1191548" cy="505796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ko-KR" sz="16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rPr>
                      <a:t>Unloader</a:t>
                    </a:r>
                    <a:endParaRPr lang="ko-KR" altLang="en-US" sz="1600" dirty="0"/>
                  </a:p>
                </p:txBody>
              </p:sp>
            </p:grpSp>
            <p:sp>
              <p:nvSpPr>
                <p:cNvPr id="133" name="타원 132">
                  <a:extLst>
                    <a:ext uri="{FF2B5EF4-FFF2-40B4-BE49-F238E27FC236}">
                      <a16:creationId xmlns:a16="http://schemas.microsoft.com/office/drawing/2014/main" id="{B91F18D3-3705-4156-9E7D-6A03AFD5A042}"/>
                    </a:ext>
                  </a:extLst>
                </p:cNvPr>
                <p:cNvSpPr/>
                <p:nvPr/>
              </p:nvSpPr>
              <p:spPr>
                <a:xfrm>
                  <a:off x="6284578" y="3936267"/>
                  <a:ext cx="285447" cy="261835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4" name="타원 133">
                  <a:extLst>
                    <a:ext uri="{FF2B5EF4-FFF2-40B4-BE49-F238E27FC236}">
                      <a16:creationId xmlns:a16="http://schemas.microsoft.com/office/drawing/2014/main" id="{BFA9FD61-8413-4EB9-9D74-A22669A455F4}"/>
                    </a:ext>
                  </a:extLst>
                </p:cNvPr>
                <p:cNvSpPr/>
                <p:nvPr/>
              </p:nvSpPr>
              <p:spPr>
                <a:xfrm>
                  <a:off x="4739625" y="3957439"/>
                  <a:ext cx="285447" cy="261835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5" name="타원 134">
                  <a:extLst>
                    <a:ext uri="{FF2B5EF4-FFF2-40B4-BE49-F238E27FC236}">
                      <a16:creationId xmlns:a16="http://schemas.microsoft.com/office/drawing/2014/main" id="{F7909202-D351-4F8D-8A09-AF1BEDF4EB21}"/>
                    </a:ext>
                  </a:extLst>
                </p:cNvPr>
                <p:cNvSpPr/>
                <p:nvPr/>
              </p:nvSpPr>
              <p:spPr>
                <a:xfrm>
                  <a:off x="3189255" y="3957439"/>
                  <a:ext cx="285447" cy="261835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6" name="타원 135">
                  <a:extLst>
                    <a:ext uri="{FF2B5EF4-FFF2-40B4-BE49-F238E27FC236}">
                      <a16:creationId xmlns:a16="http://schemas.microsoft.com/office/drawing/2014/main" id="{D0127929-4546-46A5-9299-C3D5A8754E55}"/>
                    </a:ext>
                  </a:extLst>
                </p:cNvPr>
                <p:cNvSpPr/>
                <p:nvPr/>
              </p:nvSpPr>
              <p:spPr>
                <a:xfrm>
                  <a:off x="1640943" y="3942526"/>
                  <a:ext cx="285447" cy="261835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759B7C6C-2EE8-4F5C-AEE6-ED0C7ACD1018}"/>
                </a:ext>
              </a:extLst>
            </p:cNvPr>
            <p:cNvGrpSpPr/>
            <p:nvPr/>
          </p:nvGrpSpPr>
          <p:grpSpPr>
            <a:xfrm>
              <a:off x="817348" y="2956832"/>
              <a:ext cx="9642795" cy="916459"/>
              <a:chOff x="817348" y="3936267"/>
              <a:chExt cx="9642795" cy="916459"/>
            </a:xfrm>
          </p:grpSpPr>
          <p:grpSp>
            <p:nvGrpSpPr>
              <p:cNvPr id="148" name="그룹 147">
                <a:extLst>
                  <a:ext uri="{FF2B5EF4-FFF2-40B4-BE49-F238E27FC236}">
                    <a16:creationId xmlns:a16="http://schemas.microsoft.com/office/drawing/2014/main" id="{7916F78A-723B-4050-8E7E-3597541BF9BD}"/>
                  </a:ext>
                </a:extLst>
              </p:cNvPr>
              <p:cNvGrpSpPr/>
              <p:nvPr/>
            </p:nvGrpSpPr>
            <p:grpSpPr>
              <a:xfrm>
                <a:off x="817348" y="4073447"/>
                <a:ext cx="9642795" cy="779279"/>
                <a:chOff x="792808" y="3655620"/>
                <a:chExt cx="10116396" cy="994964"/>
              </a:xfrm>
            </p:grpSpPr>
            <p:cxnSp>
              <p:nvCxnSpPr>
                <p:cNvPr id="153" name="직선 화살표 연결선 152">
                  <a:extLst>
                    <a:ext uri="{FF2B5EF4-FFF2-40B4-BE49-F238E27FC236}">
                      <a16:creationId xmlns:a16="http://schemas.microsoft.com/office/drawing/2014/main" id="{D587A30B-2EBA-4EFC-BF00-6997E56539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2808" y="3655620"/>
                  <a:ext cx="7263023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E09729F0-C1BF-4129-8DEA-E86BDFADC3E9}"/>
                    </a:ext>
                  </a:extLst>
                </p:cNvPr>
                <p:cNvSpPr txBox="1"/>
                <p:nvPr/>
              </p:nvSpPr>
              <p:spPr>
                <a:xfrm>
                  <a:off x="1388722" y="3889228"/>
                  <a:ext cx="1080711" cy="4322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>
                      <a:ea typeface="현대하모니 L" panose="02020603020101020101"/>
                    </a:rPr>
                    <a:t>Loader</a:t>
                  </a:r>
                  <a:endParaRPr lang="ko-KR" altLang="en-US" sz="1600" dirty="0">
                    <a:ea typeface="현대하모니 L" panose="02020603020101020101"/>
                  </a:endParaRPr>
                </a:p>
              </p:txBody>
            </p:sp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CC5F07AE-E23B-4445-B9F8-85E8D9462B48}"/>
                    </a:ext>
                  </a:extLst>
                </p:cNvPr>
                <p:cNvSpPr/>
                <p:nvPr/>
              </p:nvSpPr>
              <p:spPr>
                <a:xfrm>
                  <a:off x="2682748" y="3903958"/>
                  <a:ext cx="3383984" cy="74662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600">
                      <a:latin typeface="현대하모니 M" panose="02020603020101020101" pitchFamily="18" charset="-127"/>
                      <a:ea typeface="현대하모니 M" panose="02020603020101020101" pitchFamily="18" charset="-127"/>
                    </a:rPr>
                    <a:t>Screen Printer</a:t>
                  </a:r>
                  <a:endParaRPr lang="ko-KR" altLang="en-US" sz="1600" dirty="0"/>
                </a:p>
                <a:p>
                  <a:endParaRPr lang="ko-KR" altLang="en-US" sz="1600" dirty="0"/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AF7AEE3A-2F87-44C8-862F-955A0191963A}"/>
                    </a:ext>
                  </a:extLst>
                </p:cNvPr>
                <p:cNvSpPr/>
                <p:nvPr/>
              </p:nvSpPr>
              <p:spPr>
                <a:xfrm>
                  <a:off x="9587330" y="4049239"/>
                  <a:ext cx="1321874" cy="43225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endParaRPr lang="ko-KR" altLang="en-US" sz="1600" dirty="0"/>
                </a:p>
              </p:txBody>
            </p:sp>
            <p:sp>
              <p:nvSpPr>
                <p:cNvPr id="157" name="직사각형 156">
                  <a:extLst>
                    <a:ext uri="{FF2B5EF4-FFF2-40B4-BE49-F238E27FC236}">
                      <a16:creationId xmlns:a16="http://schemas.microsoft.com/office/drawing/2014/main" id="{BB0A3C3D-1A35-4AF6-BBD9-A7FCFB2DF042}"/>
                    </a:ext>
                  </a:extLst>
                </p:cNvPr>
                <p:cNvSpPr/>
                <p:nvPr/>
              </p:nvSpPr>
              <p:spPr>
                <a:xfrm>
                  <a:off x="6257787" y="3884139"/>
                  <a:ext cx="1080711" cy="43225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600">
                      <a:ea typeface="현대하모니 M" panose="02020603020101020101" pitchFamily="18" charset="-127"/>
                    </a:rPr>
                    <a:t>Mount</a:t>
                  </a:r>
                  <a:endParaRPr lang="ko-KR" altLang="en-US" sz="1600" dirty="0"/>
                </a:p>
              </p:txBody>
            </p:sp>
          </p:grpSp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7E727CF2-FA49-4313-9904-26061C7493BE}"/>
                  </a:ext>
                </a:extLst>
              </p:cNvPr>
              <p:cNvSpPr/>
              <p:nvPr/>
            </p:nvSpPr>
            <p:spPr>
              <a:xfrm>
                <a:off x="6284578" y="3936267"/>
                <a:ext cx="285447" cy="26183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1292EF00-DBF0-4430-95F9-8E6FDE8ACBCF}"/>
                  </a:ext>
                </a:extLst>
              </p:cNvPr>
              <p:cNvSpPr/>
              <p:nvPr/>
            </p:nvSpPr>
            <p:spPr>
              <a:xfrm>
                <a:off x="4739625" y="3957439"/>
                <a:ext cx="285447" cy="26183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0A3A6213-3901-4E8C-9209-5A47EF64C9DD}"/>
                  </a:ext>
                </a:extLst>
              </p:cNvPr>
              <p:cNvSpPr/>
              <p:nvPr/>
            </p:nvSpPr>
            <p:spPr>
              <a:xfrm>
                <a:off x="3189255" y="3957439"/>
                <a:ext cx="285447" cy="26183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4C5B9C4-0BB8-4DF9-B227-492CA0F92D74}"/>
                  </a:ext>
                </a:extLst>
              </p:cNvPr>
              <p:cNvSpPr/>
              <p:nvPr/>
            </p:nvSpPr>
            <p:spPr>
              <a:xfrm>
                <a:off x="1640943" y="3942526"/>
                <a:ext cx="285447" cy="26183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19D1803C-6621-459D-8544-82EA5B51ACF1}"/>
              </a:ext>
            </a:extLst>
          </p:cNvPr>
          <p:cNvGrpSpPr/>
          <p:nvPr/>
        </p:nvGrpSpPr>
        <p:grpSpPr>
          <a:xfrm>
            <a:off x="737974" y="4572909"/>
            <a:ext cx="9245059" cy="2259188"/>
            <a:chOff x="729931" y="2440244"/>
            <a:chExt cx="9730212" cy="2450443"/>
          </a:xfrm>
        </p:grpSpPr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id="{6D66FCD8-C5A1-41A6-BA2D-20BC2F5AF3DA}"/>
                </a:ext>
              </a:extLst>
            </p:cNvPr>
            <p:cNvGrpSpPr/>
            <p:nvPr/>
          </p:nvGrpSpPr>
          <p:grpSpPr>
            <a:xfrm>
              <a:off x="729931" y="2440244"/>
              <a:ext cx="5187026" cy="2450443"/>
              <a:chOff x="729931" y="2440244"/>
              <a:chExt cx="5187026" cy="2450443"/>
            </a:xfrm>
          </p:grpSpPr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890E2385-42FE-4F89-B498-2D57DD64918F}"/>
                  </a:ext>
                </a:extLst>
              </p:cNvPr>
              <p:cNvSpPr txBox="1"/>
              <p:nvPr/>
            </p:nvSpPr>
            <p:spPr>
              <a:xfrm>
                <a:off x="1331826" y="2440244"/>
                <a:ext cx="1511981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/>
                  <a:t> </a:t>
                </a:r>
                <a:r>
                  <a:rPr lang="en-US" altLang="ko-KR" sz="1600" dirty="0"/>
                  <a:t>- </a:t>
                </a:r>
                <a:r>
                  <a:rPr lang="ko-KR" altLang="en-US" sz="1600" dirty="0"/>
                  <a:t>후</a:t>
                </a:r>
                <a:r>
                  <a:rPr lang="en-US" altLang="ko-KR" sz="1600" dirty="0"/>
                  <a:t>(</a:t>
                </a:r>
                <a:r>
                  <a:rPr lang="ko-KR" altLang="en-US" sz="1600" dirty="0"/>
                  <a:t>後</a:t>
                </a:r>
                <a:r>
                  <a:rPr lang="en-US" altLang="ko-KR" sz="1600" dirty="0"/>
                  <a:t>) </a:t>
                </a:r>
                <a:r>
                  <a:rPr lang="ko-KR" altLang="en-US" sz="1600" dirty="0"/>
                  <a:t>공정</a:t>
                </a: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84BC19D5-84AF-4EEC-A7DE-73DBF447E779}"/>
                  </a:ext>
                </a:extLst>
              </p:cNvPr>
              <p:cNvSpPr/>
              <p:nvPr/>
            </p:nvSpPr>
            <p:spPr>
              <a:xfrm>
                <a:off x="4393059" y="3266852"/>
                <a:ext cx="1177277" cy="6342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600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Underfill</a:t>
                </a:r>
                <a:endParaRPr lang="ko-KR" altLang="en-US" sz="1600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  <a:p>
                <a:endParaRPr lang="ko-KR" altLang="en-US" sz="1600" dirty="0"/>
              </a:p>
            </p:txBody>
          </p:sp>
          <p:sp>
            <p:nvSpPr>
              <p:cNvPr id="191" name="타원 190">
                <a:extLst>
                  <a:ext uri="{FF2B5EF4-FFF2-40B4-BE49-F238E27FC236}">
                    <a16:creationId xmlns:a16="http://schemas.microsoft.com/office/drawing/2014/main" id="{21893641-41E7-4649-8A0A-CCA6328F630A}"/>
                  </a:ext>
                </a:extLst>
              </p:cNvPr>
              <p:cNvSpPr/>
              <p:nvPr/>
            </p:nvSpPr>
            <p:spPr>
              <a:xfrm>
                <a:off x="1106399" y="2483917"/>
                <a:ext cx="285447" cy="261835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92" name="그룹 191">
                <a:extLst>
                  <a:ext uri="{FF2B5EF4-FFF2-40B4-BE49-F238E27FC236}">
                    <a16:creationId xmlns:a16="http://schemas.microsoft.com/office/drawing/2014/main" id="{1D27850C-340B-4183-A8D3-42E2051A2672}"/>
                  </a:ext>
                </a:extLst>
              </p:cNvPr>
              <p:cNvGrpSpPr/>
              <p:nvPr/>
            </p:nvGrpSpPr>
            <p:grpSpPr>
              <a:xfrm>
                <a:off x="729931" y="3942526"/>
                <a:ext cx="5187026" cy="948161"/>
                <a:chOff x="729931" y="3942526"/>
                <a:chExt cx="5187026" cy="948161"/>
              </a:xfrm>
            </p:grpSpPr>
            <p:grpSp>
              <p:nvGrpSpPr>
                <p:cNvPr id="193" name="그룹 192">
                  <a:extLst>
                    <a:ext uri="{FF2B5EF4-FFF2-40B4-BE49-F238E27FC236}">
                      <a16:creationId xmlns:a16="http://schemas.microsoft.com/office/drawing/2014/main" id="{586A9F3F-FED9-40D7-873F-3F2A8F5AD568}"/>
                    </a:ext>
                  </a:extLst>
                </p:cNvPr>
                <p:cNvGrpSpPr/>
                <p:nvPr/>
              </p:nvGrpSpPr>
              <p:grpSpPr>
                <a:xfrm>
                  <a:off x="729931" y="4073441"/>
                  <a:ext cx="5187026" cy="817246"/>
                  <a:chOff x="701098" y="3655620"/>
                  <a:chExt cx="5441784" cy="1043442"/>
                </a:xfrm>
              </p:grpSpPr>
              <p:cxnSp>
                <p:nvCxnSpPr>
                  <p:cNvPr id="198" name="직선 화살표 연결선 197">
                    <a:extLst>
                      <a:ext uri="{FF2B5EF4-FFF2-40B4-BE49-F238E27FC236}">
                        <a16:creationId xmlns:a16="http://schemas.microsoft.com/office/drawing/2014/main" id="{CB49A638-ED08-4747-80BC-762B774F7E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2808" y="3655620"/>
                    <a:ext cx="5350074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9" name="TextBox 198">
                    <a:extLst>
                      <a:ext uri="{FF2B5EF4-FFF2-40B4-BE49-F238E27FC236}">
                        <a16:creationId xmlns:a16="http://schemas.microsoft.com/office/drawing/2014/main" id="{8D87B490-939F-49F0-A913-4922579AC8F2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98" y="3888210"/>
                    <a:ext cx="2202840" cy="80983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rPr>
                      <a:t>Selective</a:t>
                    </a:r>
                    <a:r>
                      <a:rPr lang="ko-KR" altLang="en-US" sz="16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rPr>
                      <a:t> </a:t>
                    </a:r>
                    <a:r>
                      <a:rPr lang="en-US" altLang="ko-KR" sz="16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rPr>
                      <a:t>Solder</a:t>
                    </a:r>
                    <a:endParaRPr lang="ko-KR" altLang="en-US" sz="1600" dirty="0">
                      <a:latin typeface="현대하모니 L" panose="02020603020101020101" pitchFamily="18" charset="-127"/>
                      <a:ea typeface="현대하모니 L" panose="02020603020101020101" pitchFamily="18" charset="-127"/>
                    </a:endParaRPr>
                  </a:p>
                  <a:p>
                    <a:endParaRPr lang="ko-KR" altLang="en-US" sz="1600" dirty="0">
                      <a:ea typeface="현대하모니 L" panose="02020603020101020101"/>
                    </a:endParaRPr>
                  </a:p>
                </p:txBody>
              </p:sp>
              <p:sp>
                <p:nvSpPr>
                  <p:cNvPr id="200" name="직사각형 199">
                    <a:extLst>
                      <a:ext uri="{FF2B5EF4-FFF2-40B4-BE49-F238E27FC236}">
                        <a16:creationId xmlns:a16="http://schemas.microsoft.com/office/drawing/2014/main" id="{A37401C9-4C28-420C-8D1D-460B05DD0F21}"/>
                      </a:ext>
                    </a:extLst>
                  </p:cNvPr>
                  <p:cNvSpPr/>
                  <p:nvPr/>
                </p:nvSpPr>
                <p:spPr>
                  <a:xfrm>
                    <a:off x="2975871" y="3889226"/>
                    <a:ext cx="1074356" cy="809836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ko-KR" sz="16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rPr>
                      <a:t>Coating</a:t>
                    </a:r>
                    <a:endParaRPr lang="ko-KR" altLang="en-US" sz="1600" dirty="0">
                      <a:latin typeface="현대하모니 L" panose="02020603020101020101" pitchFamily="18" charset="-127"/>
                      <a:ea typeface="현대하모니 L" panose="02020603020101020101" pitchFamily="18" charset="-127"/>
                    </a:endParaRPr>
                  </a:p>
                  <a:p>
                    <a:endParaRPr lang="ko-KR" altLang="en-US" sz="1600" dirty="0"/>
                  </a:p>
                </p:txBody>
              </p:sp>
              <p:sp>
                <p:nvSpPr>
                  <p:cNvPr id="201" name="직사각형 200">
                    <a:extLst>
                      <a:ext uri="{FF2B5EF4-FFF2-40B4-BE49-F238E27FC236}">
                        <a16:creationId xmlns:a16="http://schemas.microsoft.com/office/drawing/2014/main" id="{7B1D86E8-0D27-4600-90FC-9107E3074BD9}"/>
                      </a:ext>
                    </a:extLst>
                  </p:cNvPr>
                  <p:cNvSpPr/>
                  <p:nvPr/>
                </p:nvSpPr>
                <p:spPr>
                  <a:xfrm>
                    <a:off x="4641814" y="3883836"/>
                    <a:ext cx="957684" cy="46885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ko-KR" sz="16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rPr>
                      <a:t>Router</a:t>
                    </a:r>
                    <a:endParaRPr lang="ko-KR" altLang="en-US" sz="1600" dirty="0"/>
                  </a:p>
                </p:txBody>
              </p:sp>
            </p:grpSp>
            <p:sp>
              <p:nvSpPr>
                <p:cNvPr id="195" name="타원 194">
                  <a:extLst>
                    <a:ext uri="{FF2B5EF4-FFF2-40B4-BE49-F238E27FC236}">
                      <a16:creationId xmlns:a16="http://schemas.microsoft.com/office/drawing/2014/main" id="{81EF4117-4EB2-4605-834D-D8040775720C}"/>
                    </a:ext>
                  </a:extLst>
                </p:cNvPr>
                <p:cNvSpPr/>
                <p:nvPr/>
              </p:nvSpPr>
              <p:spPr>
                <a:xfrm>
                  <a:off x="4739625" y="3957439"/>
                  <a:ext cx="285447" cy="261835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6" name="타원 195">
                  <a:extLst>
                    <a:ext uri="{FF2B5EF4-FFF2-40B4-BE49-F238E27FC236}">
                      <a16:creationId xmlns:a16="http://schemas.microsoft.com/office/drawing/2014/main" id="{E6E73859-AE87-4EF6-960D-8773859D38DE}"/>
                    </a:ext>
                  </a:extLst>
                </p:cNvPr>
                <p:cNvSpPr/>
                <p:nvPr/>
              </p:nvSpPr>
              <p:spPr>
                <a:xfrm>
                  <a:off x="3189255" y="3957439"/>
                  <a:ext cx="285447" cy="261835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7" name="타원 196">
                  <a:extLst>
                    <a:ext uri="{FF2B5EF4-FFF2-40B4-BE49-F238E27FC236}">
                      <a16:creationId xmlns:a16="http://schemas.microsoft.com/office/drawing/2014/main" id="{EC48F92E-A373-44C8-B47C-B4199308DC95}"/>
                    </a:ext>
                  </a:extLst>
                </p:cNvPr>
                <p:cNvSpPr/>
                <p:nvPr/>
              </p:nvSpPr>
              <p:spPr>
                <a:xfrm>
                  <a:off x="1640943" y="3942526"/>
                  <a:ext cx="285447" cy="261835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178" name="그룹 177">
              <a:extLst>
                <a:ext uri="{FF2B5EF4-FFF2-40B4-BE49-F238E27FC236}">
                  <a16:creationId xmlns:a16="http://schemas.microsoft.com/office/drawing/2014/main" id="{0F0310F1-8A6A-468A-AE75-2430B21604FF}"/>
                </a:ext>
              </a:extLst>
            </p:cNvPr>
            <p:cNvGrpSpPr/>
            <p:nvPr/>
          </p:nvGrpSpPr>
          <p:grpSpPr>
            <a:xfrm>
              <a:off x="817348" y="2956832"/>
              <a:ext cx="9642795" cy="950442"/>
              <a:chOff x="817348" y="3936267"/>
              <a:chExt cx="9642795" cy="950442"/>
            </a:xfrm>
          </p:grpSpPr>
          <p:grpSp>
            <p:nvGrpSpPr>
              <p:cNvPr id="179" name="그룹 178">
                <a:extLst>
                  <a:ext uri="{FF2B5EF4-FFF2-40B4-BE49-F238E27FC236}">
                    <a16:creationId xmlns:a16="http://schemas.microsoft.com/office/drawing/2014/main" id="{2EE9867C-DFA8-40BF-AAC9-2BE8DBBC2E92}"/>
                  </a:ext>
                </a:extLst>
              </p:cNvPr>
              <p:cNvGrpSpPr/>
              <p:nvPr/>
            </p:nvGrpSpPr>
            <p:grpSpPr>
              <a:xfrm>
                <a:off x="817348" y="4073448"/>
                <a:ext cx="9642795" cy="813261"/>
                <a:chOff x="792808" y="3655620"/>
                <a:chExt cx="10116396" cy="1038351"/>
              </a:xfrm>
            </p:grpSpPr>
            <p:cxnSp>
              <p:nvCxnSpPr>
                <p:cNvPr id="184" name="직선 화살표 연결선 183">
                  <a:extLst>
                    <a:ext uri="{FF2B5EF4-FFF2-40B4-BE49-F238E27FC236}">
                      <a16:creationId xmlns:a16="http://schemas.microsoft.com/office/drawing/2014/main" id="{9CE524C7-8C18-443F-AF1B-641BF93725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2808" y="3655620"/>
                  <a:ext cx="7263023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A620B739-E19E-418F-AF6D-6A2B6F1D5A5F}"/>
                    </a:ext>
                  </a:extLst>
                </p:cNvPr>
                <p:cNvSpPr txBox="1"/>
                <p:nvPr/>
              </p:nvSpPr>
              <p:spPr>
                <a:xfrm>
                  <a:off x="1423806" y="3889228"/>
                  <a:ext cx="1080711" cy="4688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>
                      <a:latin typeface="현대하모니 L" panose="02020603020101020101" pitchFamily="18" charset="-127"/>
                      <a:ea typeface="현대하모니 L" panose="02020603020101020101" pitchFamily="18" charset="-127"/>
                    </a:rPr>
                    <a:t>X-Ray</a:t>
                  </a:r>
                  <a:endParaRPr lang="ko-KR" altLang="en-US" sz="1600" dirty="0">
                    <a:ea typeface="현대하모니 L" panose="02020603020101020101"/>
                  </a:endParaRPr>
                </a:p>
              </p:txBody>
            </p: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7C90B26A-E507-4EF1-9674-F86CFB9AFA06}"/>
                    </a:ext>
                  </a:extLst>
                </p:cNvPr>
                <p:cNvSpPr/>
                <p:nvPr/>
              </p:nvSpPr>
              <p:spPr>
                <a:xfrm>
                  <a:off x="3143750" y="3907989"/>
                  <a:ext cx="611608" cy="46885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600" dirty="0">
                      <a:latin typeface="현대하모니 L" panose="02020603020101020101" pitchFamily="18" charset="-127"/>
                      <a:ea typeface="현대하모니 L" panose="02020603020101020101" pitchFamily="18" charset="-127"/>
                    </a:rPr>
                    <a:t>ICT</a:t>
                  </a:r>
                  <a:endParaRPr lang="ko-KR" altLang="en-US" sz="1600" dirty="0"/>
                </a:p>
              </p:txBody>
            </p:sp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CE055EE7-B74A-4FDA-AD95-21DF04B5B161}"/>
                    </a:ext>
                  </a:extLst>
                </p:cNvPr>
                <p:cNvSpPr/>
                <p:nvPr/>
              </p:nvSpPr>
              <p:spPr>
                <a:xfrm>
                  <a:off x="9587330" y="4049239"/>
                  <a:ext cx="1321874" cy="43225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endParaRPr lang="ko-KR" altLang="en-US" sz="1600" dirty="0"/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A8AC9344-C203-4E28-9C15-60FE9C2C770A}"/>
                    </a:ext>
                  </a:extLst>
                </p:cNvPr>
                <p:cNvSpPr/>
                <p:nvPr/>
              </p:nvSpPr>
              <p:spPr>
                <a:xfrm>
                  <a:off x="6040110" y="3884139"/>
                  <a:ext cx="1507928" cy="8098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600" dirty="0">
                      <a:latin typeface="현대하모니 L" panose="02020603020101020101" pitchFamily="18" charset="-127"/>
                      <a:ea typeface="현대하모니 L" panose="02020603020101020101" pitchFamily="18" charset="-127"/>
                    </a:rPr>
                    <a:t>Down Loader</a:t>
                  </a:r>
                  <a:endParaRPr lang="ko-KR" altLang="en-US" sz="1600" dirty="0">
                    <a:latin typeface="현대하모니 L" panose="02020603020101020101" pitchFamily="18" charset="-127"/>
                    <a:ea typeface="현대하모니 L" panose="02020603020101020101" pitchFamily="18" charset="-127"/>
                  </a:endParaRPr>
                </a:p>
                <a:p>
                  <a:endParaRPr lang="ko-KR" altLang="en-US" sz="1600" dirty="0"/>
                </a:p>
              </p:txBody>
            </p:sp>
          </p:grpSp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97600AC6-9466-4779-9EB5-5B8434F01DC8}"/>
                  </a:ext>
                </a:extLst>
              </p:cNvPr>
              <p:cNvSpPr/>
              <p:nvPr/>
            </p:nvSpPr>
            <p:spPr>
              <a:xfrm>
                <a:off x="6284578" y="3936267"/>
                <a:ext cx="285447" cy="261835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8BDA6D45-642D-4C2E-A3D6-C59CE648D651}"/>
                  </a:ext>
                </a:extLst>
              </p:cNvPr>
              <p:cNvSpPr/>
              <p:nvPr/>
            </p:nvSpPr>
            <p:spPr>
              <a:xfrm>
                <a:off x="4739625" y="3957439"/>
                <a:ext cx="285447" cy="261835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F8D24868-E0DC-4270-9E50-ED061BDF1ACC}"/>
                  </a:ext>
                </a:extLst>
              </p:cNvPr>
              <p:cNvSpPr/>
              <p:nvPr/>
            </p:nvSpPr>
            <p:spPr>
              <a:xfrm>
                <a:off x="3189255" y="3957439"/>
                <a:ext cx="285447" cy="261835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DEBF3178-E07E-4826-A04A-8C32A6D58639}"/>
                  </a:ext>
                </a:extLst>
              </p:cNvPr>
              <p:cNvSpPr/>
              <p:nvPr/>
            </p:nvSpPr>
            <p:spPr>
              <a:xfrm>
                <a:off x="1640943" y="3942526"/>
                <a:ext cx="285447" cy="261835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7929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6B28E3-19BB-4FC5-882B-8EB628DEB557}"/>
              </a:ext>
            </a:extLst>
          </p:cNvPr>
          <p:cNvCxnSpPr/>
          <p:nvPr/>
        </p:nvCxnSpPr>
        <p:spPr>
          <a:xfrm>
            <a:off x="0" y="980728"/>
            <a:ext cx="9162000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F73B34E-F22E-4944-BFF2-D1D159D7782A}"/>
              </a:ext>
            </a:extLst>
          </p:cNvPr>
          <p:cNvSpPr txBox="1"/>
          <p:nvPr/>
        </p:nvSpPr>
        <p:spPr>
          <a:xfrm>
            <a:off x="323528" y="335867"/>
            <a:ext cx="4752528" cy="49244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070C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3. SMT </a:t>
            </a:r>
            <a:r>
              <a:rPr lang="ko-KR" altLang="en-US" sz="3200" b="1" dirty="0">
                <a:solidFill>
                  <a:srgbClr val="0070C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개별 공정의 목적</a:t>
            </a:r>
          </a:p>
        </p:txBody>
      </p:sp>
      <p:sp>
        <p:nvSpPr>
          <p:cNvPr id="12" name="Text Box 24">
            <a:extLst>
              <a:ext uri="{FF2B5EF4-FFF2-40B4-BE49-F238E27FC236}">
                <a16:creationId xmlns:a16="http://schemas.microsoft.com/office/drawing/2014/main" id="{CE153F1D-7719-417C-B7B1-11E74938A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554" y="1200436"/>
            <a:ext cx="8207246" cy="1100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36000" bIns="0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ko-KR" sz="2400" dirty="0">
                <a:ea typeface="현대하모니 L" panose="02020603020101020101"/>
              </a:rPr>
              <a:t> - </a:t>
            </a:r>
            <a:r>
              <a:rPr lang="en-US" altLang="ko-KR" sz="2400" dirty="0" err="1">
                <a:ea typeface="현대하모니 L" panose="02020603020101020101"/>
              </a:rPr>
              <a:t>Lazer</a:t>
            </a:r>
            <a:r>
              <a:rPr lang="en-US" altLang="ko-KR" sz="2400" dirty="0">
                <a:ea typeface="현대하모니 L" panose="02020603020101020101"/>
              </a:rPr>
              <a:t> Marking</a:t>
            </a: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MES 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관리를 위해 미 실장 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PCB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 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`Barcode`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</a:t>
            </a:r>
            <a:r>
              <a:rPr lang="en-US" altLang="ko-KR" sz="18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Lazer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Marking 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하는 공정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  <a:endParaRPr lang="en-US" altLang="ko-KR" sz="18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51A24AB-E5F6-4BB2-8246-4FB6AC5CC44A}"/>
              </a:ext>
            </a:extLst>
          </p:cNvPr>
          <p:cNvGrpSpPr/>
          <p:nvPr/>
        </p:nvGrpSpPr>
        <p:grpSpPr>
          <a:xfrm>
            <a:off x="479554" y="2780053"/>
            <a:ext cx="8538922" cy="1100622"/>
            <a:chOff x="497574" y="3068960"/>
            <a:chExt cx="8538922" cy="110062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EDBC70D-3090-41AE-B6E1-DBAB655B2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574" y="3068960"/>
              <a:ext cx="2175555" cy="1100622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8228137-6602-4CF5-A5C7-609EF69B13F7}"/>
                </a:ext>
              </a:extLst>
            </p:cNvPr>
            <p:cNvSpPr txBox="1"/>
            <p:nvPr/>
          </p:nvSpPr>
          <p:spPr>
            <a:xfrm>
              <a:off x="3563888" y="3068960"/>
              <a:ext cx="5472608" cy="731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Marking </a:t>
              </a:r>
              <a:r>
                <a: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위치 </a:t>
              </a:r>
              <a:endPara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 </a:t>
              </a:r>
              <a:r>
                <a: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ㄴ</a:t>
              </a:r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Top / Bottom </a:t>
              </a:r>
              <a:r>
                <a: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대표 바코드 및 </a:t>
              </a:r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PCB Array</a:t>
              </a:r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CBF08A8-0D86-4516-99F7-338C8A36450D}"/>
                </a:ext>
              </a:extLst>
            </p:cNvPr>
            <p:cNvSpPr/>
            <p:nvPr/>
          </p:nvSpPr>
          <p:spPr>
            <a:xfrm>
              <a:off x="3461213" y="3212976"/>
              <a:ext cx="72006" cy="7200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B42C42B-758C-4EAB-9FC7-B6DCB0CC3FEC}"/>
              </a:ext>
            </a:extLst>
          </p:cNvPr>
          <p:cNvGrpSpPr/>
          <p:nvPr/>
        </p:nvGrpSpPr>
        <p:grpSpPr>
          <a:xfrm>
            <a:off x="683568" y="4100382"/>
            <a:ext cx="7602255" cy="2390393"/>
            <a:chOff x="679934" y="4208594"/>
            <a:chExt cx="7602255" cy="239039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54A83544-6C16-4345-AE07-001C0E9832D9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4250" y="4208594"/>
              <a:ext cx="2214098" cy="1640078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754CAC6-2946-479C-974B-EE48A3A14D26}"/>
                </a:ext>
              </a:extLst>
            </p:cNvPr>
            <p:cNvGrpSpPr/>
            <p:nvPr/>
          </p:nvGrpSpPr>
          <p:grpSpPr>
            <a:xfrm>
              <a:off x="679934" y="4434242"/>
              <a:ext cx="7602255" cy="2164745"/>
              <a:chOff x="679934" y="4434242"/>
              <a:chExt cx="7602255" cy="2164745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ADECC290-8E81-4A66-B4F9-54DC1C3920FC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4"/>
              <a:srcRect l="10296" t="4638"/>
              <a:stretch/>
            </p:blipFill>
            <p:spPr>
              <a:xfrm>
                <a:off x="698190" y="4450630"/>
                <a:ext cx="1800200" cy="1369261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88922765-E801-42A6-B0C5-3DFE5A7EDE90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5"/>
              <a:srcRect l="5361" t="3570" r="6040" b="8942"/>
              <a:stretch/>
            </p:blipFill>
            <p:spPr>
              <a:xfrm>
                <a:off x="6444208" y="4434242"/>
                <a:ext cx="1800200" cy="1385649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9B5417-2460-4E1E-BEA4-2709A38241F4}"/>
                  </a:ext>
                </a:extLst>
              </p:cNvPr>
              <p:cNvSpPr txBox="1"/>
              <p:nvPr/>
            </p:nvSpPr>
            <p:spPr>
              <a:xfrm>
                <a:off x="1115616" y="5891282"/>
                <a:ext cx="10044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Loader</a:t>
                </a:r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609EC0-500F-49F6-8E8C-BF861E9054CE}"/>
                  </a:ext>
                </a:extLst>
              </p:cNvPr>
              <p:cNvSpPr txBox="1"/>
              <p:nvPr/>
            </p:nvSpPr>
            <p:spPr>
              <a:xfrm>
                <a:off x="679934" y="6291210"/>
                <a:ext cx="18468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( </a:t>
                </a:r>
                <a:r>
                  <a:rPr lang="ko-KR" altLang="en-US" sz="1400" dirty="0"/>
                  <a:t>미 실장 </a:t>
                </a:r>
                <a:r>
                  <a:rPr lang="en-US" altLang="ko-KR" sz="1400" dirty="0"/>
                  <a:t>PCB </a:t>
                </a:r>
                <a:r>
                  <a:rPr lang="ko-KR" altLang="en-US" sz="1400" dirty="0"/>
                  <a:t>공급 </a:t>
                </a:r>
                <a:r>
                  <a:rPr lang="en-US" altLang="ko-KR" sz="1400" dirty="0"/>
                  <a:t>)</a:t>
                </a:r>
                <a:r>
                  <a:rPr lang="ko-KR" altLang="en-US" sz="1400" dirty="0"/>
                  <a:t> 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8D47DB5-6F30-4BBF-9B9E-0327289FD248}"/>
                  </a:ext>
                </a:extLst>
              </p:cNvPr>
              <p:cNvSpPr txBox="1"/>
              <p:nvPr/>
            </p:nvSpPr>
            <p:spPr>
              <a:xfrm>
                <a:off x="4010558" y="5903313"/>
                <a:ext cx="1209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Marking</a:t>
                </a:r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BEF18E-692C-42B3-B1C1-62F01E43BCCA}"/>
                  </a:ext>
                </a:extLst>
              </p:cNvPr>
              <p:cNvSpPr txBox="1"/>
              <p:nvPr/>
            </p:nvSpPr>
            <p:spPr>
              <a:xfrm>
                <a:off x="6745792" y="5903313"/>
                <a:ext cx="12095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Unloader</a:t>
                </a:r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51E64A-13D5-405D-BEAD-1281FA014ADE}"/>
                  </a:ext>
                </a:extLst>
              </p:cNvPr>
              <p:cNvSpPr txBox="1"/>
              <p:nvPr/>
            </p:nvSpPr>
            <p:spPr>
              <a:xfrm>
                <a:off x="3409382" y="6279158"/>
                <a:ext cx="23147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( </a:t>
                </a:r>
                <a:r>
                  <a:rPr lang="en-US" altLang="ko-KR" sz="1400" dirty="0"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Barcode  </a:t>
                </a:r>
                <a:r>
                  <a:rPr lang="en-US" altLang="ko-KR" sz="1400" dirty="0" err="1"/>
                  <a:t>Lazer</a:t>
                </a:r>
                <a:r>
                  <a:rPr lang="en-US" altLang="ko-KR" sz="1400" dirty="0"/>
                  <a:t> Marking )</a:t>
                </a:r>
                <a:r>
                  <a:rPr lang="ko-KR" altLang="en-US" sz="1400" dirty="0"/>
                  <a:t> 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9CDF605-5B4D-4654-9226-27EBD7233D3A}"/>
                  </a:ext>
                </a:extLst>
              </p:cNvPr>
              <p:cNvSpPr txBox="1"/>
              <p:nvPr/>
            </p:nvSpPr>
            <p:spPr>
              <a:xfrm>
                <a:off x="6546504" y="6291210"/>
                <a:ext cx="1735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( </a:t>
                </a:r>
                <a:r>
                  <a:rPr lang="ko-KR" altLang="en-US" sz="1400" dirty="0"/>
                  <a:t>완료 </a:t>
                </a:r>
                <a:r>
                  <a:rPr lang="en-US" altLang="ko-KR" sz="1400" dirty="0"/>
                  <a:t>PCB </a:t>
                </a:r>
                <a:r>
                  <a:rPr lang="ko-KR" altLang="en-US" sz="1400" dirty="0"/>
                  <a:t>적재 </a:t>
                </a:r>
                <a:r>
                  <a:rPr lang="en-US" altLang="ko-KR" sz="1400" dirty="0"/>
                  <a:t>)</a:t>
                </a:r>
                <a:r>
                  <a:rPr lang="ko-KR" altLang="en-US" sz="1400" dirty="0"/>
                  <a:t>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4650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6B28E3-19BB-4FC5-882B-8EB628DEB557}"/>
              </a:ext>
            </a:extLst>
          </p:cNvPr>
          <p:cNvCxnSpPr/>
          <p:nvPr/>
        </p:nvCxnSpPr>
        <p:spPr>
          <a:xfrm>
            <a:off x="0" y="980728"/>
            <a:ext cx="9162000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F73B34E-F22E-4944-BFF2-D1D159D7782A}"/>
              </a:ext>
            </a:extLst>
          </p:cNvPr>
          <p:cNvSpPr txBox="1"/>
          <p:nvPr/>
        </p:nvSpPr>
        <p:spPr>
          <a:xfrm>
            <a:off x="323528" y="335867"/>
            <a:ext cx="4752528" cy="49244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070C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3. SMT </a:t>
            </a:r>
            <a:r>
              <a:rPr lang="ko-KR" altLang="en-US" sz="3200" b="1" dirty="0">
                <a:solidFill>
                  <a:srgbClr val="0070C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개별 공정의 목적</a:t>
            </a:r>
          </a:p>
        </p:txBody>
      </p:sp>
      <p:sp>
        <p:nvSpPr>
          <p:cNvPr id="12" name="Text Box 24">
            <a:extLst>
              <a:ext uri="{FF2B5EF4-FFF2-40B4-BE49-F238E27FC236}">
                <a16:creationId xmlns:a16="http://schemas.microsoft.com/office/drawing/2014/main" id="{CE153F1D-7719-417C-B7B1-11E74938A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554" y="1200436"/>
            <a:ext cx="8207246" cy="107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36000" bIns="0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ko-KR" sz="2400" dirty="0">
                <a:ea typeface="현대하모니 L" panose="02020603020101020101"/>
              </a:rPr>
              <a:t> - Copy Writer</a:t>
            </a:r>
          </a:p>
          <a:p>
            <a:pPr>
              <a:lnSpc>
                <a:spcPct val="100000"/>
              </a:lnSpc>
              <a:buNone/>
              <a:defRPr/>
            </a:pP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PCB </a:t>
            </a:r>
            <a:r>
              <a:rPr lang="en-US" altLang="ko-KR" sz="18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Ass`y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제품의 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Software  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및 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Data</a:t>
            </a:r>
            <a:r>
              <a:rPr lang="ko-KR" altLang="en-US" sz="18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다운로드 자동화 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공정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  <a:endParaRPr lang="en-US" altLang="ko-KR" sz="18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C3DDA7F-A039-40BF-B4B5-245B5E7F45D0}"/>
              </a:ext>
            </a:extLst>
          </p:cNvPr>
          <p:cNvGrpSpPr/>
          <p:nvPr/>
        </p:nvGrpSpPr>
        <p:grpSpPr>
          <a:xfrm>
            <a:off x="3275856" y="2636912"/>
            <a:ext cx="2232248" cy="3706320"/>
            <a:chOff x="611560" y="2494117"/>
            <a:chExt cx="2232248" cy="370632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13458B2-B370-4108-83BB-63833AF40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39518" y="2866159"/>
              <a:ext cx="2976331" cy="223224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758F56B-6E8F-4608-B345-CFB8D85FB312}"/>
                </a:ext>
              </a:extLst>
            </p:cNvPr>
            <p:cNvSpPr txBox="1"/>
            <p:nvPr/>
          </p:nvSpPr>
          <p:spPr>
            <a:xfrm>
              <a:off x="613622" y="5554106"/>
              <a:ext cx="22301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ea typeface="현대하모니 L" panose="02020603020101020101"/>
                </a:rPr>
                <a:t>Copy Writer</a:t>
              </a:r>
            </a:p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03887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6B28E3-19BB-4FC5-882B-8EB628DEB557}"/>
              </a:ext>
            </a:extLst>
          </p:cNvPr>
          <p:cNvCxnSpPr/>
          <p:nvPr/>
        </p:nvCxnSpPr>
        <p:spPr>
          <a:xfrm>
            <a:off x="0" y="980728"/>
            <a:ext cx="9162000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F73B34E-F22E-4944-BFF2-D1D159D7782A}"/>
              </a:ext>
            </a:extLst>
          </p:cNvPr>
          <p:cNvSpPr txBox="1"/>
          <p:nvPr/>
        </p:nvSpPr>
        <p:spPr>
          <a:xfrm>
            <a:off x="323528" y="335867"/>
            <a:ext cx="4752528" cy="49244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070C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3. SMT </a:t>
            </a:r>
            <a:r>
              <a:rPr lang="ko-KR" altLang="en-US" sz="3200" b="1" dirty="0">
                <a:solidFill>
                  <a:srgbClr val="0070C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개별 공정의 목적</a:t>
            </a:r>
          </a:p>
        </p:txBody>
      </p:sp>
      <p:sp>
        <p:nvSpPr>
          <p:cNvPr id="12" name="Text Box 24">
            <a:extLst>
              <a:ext uri="{FF2B5EF4-FFF2-40B4-BE49-F238E27FC236}">
                <a16:creationId xmlns:a16="http://schemas.microsoft.com/office/drawing/2014/main" id="{CE153F1D-7719-417C-B7B1-11E74938A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554" y="1200436"/>
            <a:ext cx="8207246" cy="107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36000" bIns="0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ko-KR" sz="2400" dirty="0">
                <a:ea typeface="현대하모니 L" panose="02020603020101020101"/>
              </a:rPr>
              <a:t> - Loader</a:t>
            </a:r>
          </a:p>
          <a:p>
            <a:pPr>
              <a:lnSpc>
                <a:spcPct val="100000"/>
              </a:lnSpc>
              <a:buNone/>
              <a:defRPr/>
            </a:pP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PCB 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기판을 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Air Cylinder 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이용한 공급 자동화 공정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  <a:endParaRPr lang="en-US" altLang="ko-KR" sz="18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BC97895-2261-4A1A-8AC2-6D9EDF23A999}"/>
              </a:ext>
            </a:extLst>
          </p:cNvPr>
          <p:cNvGrpSpPr/>
          <p:nvPr/>
        </p:nvGrpSpPr>
        <p:grpSpPr>
          <a:xfrm>
            <a:off x="491409" y="2744385"/>
            <a:ext cx="8068474" cy="3845366"/>
            <a:chOff x="491409" y="2744385"/>
            <a:chExt cx="8068474" cy="384536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E36C342-74C8-4315-8148-5C626F12A8DE}"/>
                </a:ext>
              </a:extLst>
            </p:cNvPr>
            <p:cNvGrpSpPr/>
            <p:nvPr/>
          </p:nvGrpSpPr>
          <p:grpSpPr>
            <a:xfrm>
              <a:off x="491409" y="2744385"/>
              <a:ext cx="5476186" cy="3845366"/>
              <a:chOff x="1115404" y="2744385"/>
              <a:chExt cx="5476186" cy="3845366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3765800-F365-40AE-9FB6-09ACE2297631}"/>
                  </a:ext>
                </a:extLst>
              </p:cNvPr>
              <p:cNvGrpSpPr/>
              <p:nvPr/>
            </p:nvGrpSpPr>
            <p:grpSpPr>
              <a:xfrm>
                <a:off x="1115404" y="2744385"/>
                <a:ext cx="5476186" cy="2361411"/>
                <a:chOff x="359969" y="2439945"/>
                <a:chExt cx="3720585" cy="1809764"/>
              </a:xfrm>
            </p:grpSpPr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C557057-95D9-454D-A49C-A462A6CDE401}"/>
                    </a:ext>
                  </a:extLst>
                </p:cNvPr>
                <p:cNvSpPr txBox="1"/>
                <p:nvPr/>
              </p:nvSpPr>
              <p:spPr>
                <a:xfrm>
                  <a:off x="359969" y="4037419"/>
                  <a:ext cx="1908000" cy="21229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b="1" dirty="0">
                      <a:latin typeface="현대하모니 L" panose="02020603020101020101" pitchFamily="18" charset="-127"/>
                      <a:ea typeface="현대하모니 L" panose="02020603020101020101" pitchFamily="18" charset="-127"/>
                    </a:rPr>
                    <a:t>Magazine Loader</a:t>
                  </a:r>
                  <a:endParaRPr lang="ko-KR" altLang="en-US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endParaRPr>
                </a:p>
              </p:txBody>
            </p:sp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574AD11D-FA6F-48C0-81DC-D192F18D13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611560" y="2439945"/>
                  <a:ext cx="1506344" cy="1565119"/>
                </a:xfrm>
                <a:prstGeom prst="rect">
                  <a:avLst/>
                </a:prstGeom>
              </p:spPr>
            </p:pic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D30AEE2-8D5B-4E8B-B35E-3DE485233E9E}"/>
                    </a:ext>
                  </a:extLst>
                </p:cNvPr>
                <p:cNvSpPr txBox="1"/>
                <p:nvPr/>
              </p:nvSpPr>
              <p:spPr>
                <a:xfrm>
                  <a:off x="2172554" y="4037419"/>
                  <a:ext cx="1908000" cy="21229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b="1" dirty="0">
                      <a:latin typeface="현대하모니 L" panose="02020603020101020101" pitchFamily="18" charset="-127"/>
                      <a:ea typeface="현대하모니 L" panose="02020603020101020101" pitchFamily="18" charset="-127"/>
                    </a:rPr>
                    <a:t>PCB</a:t>
                  </a:r>
                  <a:r>
                    <a:rPr lang="ko-KR" altLang="en-US" b="1" dirty="0">
                      <a:latin typeface="현대하모니 L" panose="02020603020101020101" pitchFamily="18" charset="-127"/>
                      <a:ea typeface="현대하모니 L" panose="02020603020101020101" pitchFamily="18" charset="-127"/>
                    </a:rPr>
                    <a:t> </a:t>
                  </a:r>
                  <a:r>
                    <a:rPr lang="ko-KR" altLang="en-US" b="1" dirty="0" err="1">
                      <a:latin typeface="현대하모니 L" panose="02020603020101020101" pitchFamily="18" charset="-127"/>
                      <a:ea typeface="현대하모니 L" panose="02020603020101020101" pitchFamily="18" charset="-127"/>
                    </a:rPr>
                    <a:t>반전기</a:t>
                  </a:r>
                  <a:endParaRPr lang="ko-KR" altLang="en-US" b="1" dirty="0">
                    <a:latin typeface="현대하모니 L" panose="02020603020101020101" pitchFamily="18" charset="-127"/>
                    <a:ea typeface="현대하모니 L" panose="02020603020101020101" pitchFamily="18" charset="-127"/>
                  </a:endParaRPr>
                </a:p>
              </p:txBody>
            </p:sp>
          </p:grp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22CD8F0F-620E-41C9-B966-8BF4CE5168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3688" y="5445224"/>
                <a:ext cx="1342053" cy="1144527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4A7D115-A047-40F3-9CCD-23086F5B36B0}"/>
                </a:ext>
              </a:extLst>
            </p:cNvPr>
            <p:cNvGrpSpPr/>
            <p:nvPr/>
          </p:nvGrpSpPr>
          <p:grpSpPr>
            <a:xfrm>
              <a:off x="5967595" y="2744386"/>
              <a:ext cx="2592288" cy="3777747"/>
              <a:chOff x="4860032" y="2744386"/>
              <a:chExt cx="2592288" cy="3777747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AEDA444F-C68E-459A-B47A-8214197DBAC8}"/>
                  </a:ext>
                </a:extLst>
              </p:cNvPr>
              <p:cNvGrpSpPr/>
              <p:nvPr/>
            </p:nvGrpSpPr>
            <p:grpSpPr>
              <a:xfrm>
                <a:off x="4860032" y="2744386"/>
                <a:ext cx="2592288" cy="2364410"/>
                <a:chOff x="359969" y="4444320"/>
                <a:chExt cx="1908000" cy="1842640"/>
              </a:xfrm>
            </p:grpSpPr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2AD562DD-C0D4-4FDC-9596-AF65485536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251" t="-1" b="1710"/>
                <a:stretch/>
              </p:blipFill>
              <p:spPr>
                <a:xfrm>
                  <a:off x="611560" y="4444320"/>
                  <a:ext cx="1506344" cy="1572447"/>
                </a:xfrm>
                <a:prstGeom prst="rect">
                  <a:avLst/>
                </a:prstGeom>
              </p:spPr>
            </p:pic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2521944-1075-48DF-B09A-8F8406DC77DF}"/>
                    </a:ext>
                  </a:extLst>
                </p:cNvPr>
                <p:cNvSpPr txBox="1"/>
                <p:nvPr/>
              </p:nvSpPr>
              <p:spPr>
                <a:xfrm>
                  <a:off x="359969" y="6071088"/>
                  <a:ext cx="1908000" cy="21587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pPr algn="ctr"/>
                  <a:r>
                    <a:rPr lang="en-US" altLang="ko-KR" b="1" dirty="0"/>
                    <a:t>Vacuum Loader</a:t>
                  </a:r>
                  <a:endParaRPr lang="ko-KR" altLang="en-US" b="1" dirty="0"/>
                </a:p>
              </p:txBody>
            </p:sp>
          </p:grpSp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BA5E94A2-C5BC-4D0B-9621-0C485BF241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0597" y="5445224"/>
                <a:ext cx="1371158" cy="1076909"/>
              </a:xfrm>
              <a:prstGeom prst="ellipse">
                <a:avLst/>
              </a:prstGeom>
              <a:ln>
                <a:noFill/>
              </a:ln>
              <a:effectLst>
                <a:softEdge rad="0"/>
              </a:effectLst>
            </p:spPr>
          </p:pic>
        </p:grp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E200BF3C-C2C7-4020-B0FC-67B2BC706D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455" y="2755277"/>
            <a:ext cx="2037089" cy="199592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CC2B27D9-44BF-4B53-B55E-96AA632D1F00}"/>
              </a:ext>
            </a:extLst>
          </p:cNvPr>
          <p:cNvGrpSpPr/>
          <p:nvPr/>
        </p:nvGrpSpPr>
        <p:grpSpPr>
          <a:xfrm>
            <a:off x="3474872" y="5493639"/>
            <a:ext cx="2158290" cy="944161"/>
            <a:chOff x="3583069" y="5493639"/>
            <a:chExt cx="2158290" cy="94416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37818A8-136A-4524-8BB4-E7CA2F5CC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4684392" y="5493639"/>
              <a:ext cx="1056967" cy="944161"/>
            </a:xfrm>
            <a:prstGeom prst="rect">
              <a:avLst/>
            </a:prstGeom>
            <a:effectLst>
              <a:softEdge rad="50800"/>
            </a:effectLst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FD8DE68-37BA-4964-8704-470DE2276B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4363"/>
            <a:stretch/>
          </p:blipFill>
          <p:spPr>
            <a:xfrm flipH="1">
              <a:off x="3583069" y="5497668"/>
              <a:ext cx="1056967" cy="936104"/>
            </a:xfrm>
            <a:prstGeom prst="rect">
              <a:avLst/>
            </a:prstGeom>
            <a:effectLst>
              <a:softEdge rad="50800"/>
            </a:effectLst>
          </p:spPr>
        </p:pic>
      </p:grpSp>
    </p:spTree>
    <p:extLst>
      <p:ext uri="{BB962C8B-B14F-4D97-AF65-F5344CB8AC3E}">
        <p14:creationId xmlns:p14="http://schemas.microsoft.com/office/powerpoint/2010/main" val="3300753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6B28E3-19BB-4FC5-882B-8EB628DEB557}"/>
              </a:ext>
            </a:extLst>
          </p:cNvPr>
          <p:cNvCxnSpPr/>
          <p:nvPr/>
        </p:nvCxnSpPr>
        <p:spPr>
          <a:xfrm>
            <a:off x="0" y="980728"/>
            <a:ext cx="9162000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F73B34E-F22E-4944-BFF2-D1D159D7782A}"/>
              </a:ext>
            </a:extLst>
          </p:cNvPr>
          <p:cNvSpPr txBox="1"/>
          <p:nvPr/>
        </p:nvSpPr>
        <p:spPr>
          <a:xfrm>
            <a:off x="323528" y="335867"/>
            <a:ext cx="4752528" cy="49244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070C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3. SMT </a:t>
            </a:r>
            <a:r>
              <a:rPr lang="ko-KR" altLang="en-US" sz="3200" b="1" dirty="0">
                <a:solidFill>
                  <a:srgbClr val="0070C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개별 공정의 목적</a:t>
            </a:r>
          </a:p>
        </p:txBody>
      </p:sp>
      <p:sp>
        <p:nvSpPr>
          <p:cNvPr id="12" name="Text Box 24">
            <a:extLst>
              <a:ext uri="{FF2B5EF4-FFF2-40B4-BE49-F238E27FC236}">
                <a16:creationId xmlns:a16="http://schemas.microsoft.com/office/drawing/2014/main" id="{CE153F1D-7719-417C-B7B1-11E74938A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554" y="1200436"/>
            <a:ext cx="8207246" cy="107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36000" bIns="0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ko-KR" sz="2400" dirty="0">
                <a:ea typeface="현대하모니 L" panose="02020603020101020101"/>
              </a:rPr>
              <a:t> - </a:t>
            </a:r>
            <a:r>
              <a:rPr lang="en-US" altLang="ko-KR" sz="2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Screen Printer</a:t>
            </a:r>
            <a:endParaRPr lang="en-US" altLang="ko-KR" sz="2400" dirty="0">
              <a:ea typeface="현대하모니 L" panose="02020603020101020101"/>
            </a:endParaRPr>
          </a:p>
          <a:p>
            <a:pPr>
              <a:lnSpc>
                <a:spcPct val="100000"/>
              </a:lnSpc>
              <a:buNone/>
              <a:defRPr/>
            </a:pPr>
            <a:r>
              <a:rPr lang="en-US" altLang="ko-KR" sz="18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Matal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Mask, Squeeze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사용해 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PCB 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표면상에  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Solder Paste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공급하는 장치</a:t>
            </a:r>
            <a:endParaRPr lang="en-US" altLang="ko-KR" sz="18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BBA89A2-5243-4B9E-A5EB-441210A5A8F3}"/>
              </a:ext>
            </a:extLst>
          </p:cNvPr>
          <p:cNvGrpSpPr/>
          <p:nvPr/>
        </p:nvGrpSpPr>
        <p:grpSpPr>
          <a:xfrm>
            <a:off x="5724128" y="2977836"/>
            <a:ext cx="1755157" cy="1608666"/>
            <a:chOff x="6372201" y="2706233"/>
            <a:chExt cx="2543718" cy="241639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1EE10B3-E918-4563-9FA4-0DA8AFA1CA26}"/>
                </a:ext>
              </a:extLst>
            </p:cNvPr>
            <p:cNvSpPr txBox="1"/>
            <p:nvPr/>
          </p:nvSpPr>
          <p:spPr>
            <a:xfrm>
              <a:off x="6515641" y="4151768"/>
              <a:ext cx="2400278" cy="970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Metal Mask</a:t>
              </a:r>
              <a:endParaRPr lang="ko-KR" altLang="en-US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endParaRPr lang="ko-KR" altLang="en-US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D1B5E8F1-0CA6-43AD-8A1E-2AB78CE5F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2201" y="2706233"/>
              <a:ext cx="2400278" cy="1445535"/>
            </a:xfrm>
            <a:prstGeom prst="rect">
              <a:avLst/>
            </a:prstGeom>
            <a:effectLst>
              <a:softEdge rad="38100"/>
            </a:effectLst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4C92EAF-A722-46A5-A5C2-705A31844C18}"/>
              </a:ext>
            </a:extLst>
          </p:cNvPr>
          <p:cNvGrpSpPr/>
          <p:nvPr/>
        </p:nvGrpSpPr>
        <p:grpSpPr>
          <a:xfrm>
            <a:off x="1419966" y="2977836"/>
            <a:ext cx="2559652" cy="2973161"/>
            <a:chOff x="3164381" y="2168986"/>
            <a:chExt cx="2113856" cy="2675279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3E697ED-1ECC-47BA-BE10-5467B44397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1291"/>
            <a:stretch/>
          </p:blipFill>
          <p:spPr>
            <a:xfrm>
              <a:off x="3164381" y="2168986"/>
              <a:ext cx="1911675" cy="2305947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CE1F976-C813-48FD-9F71-A6CBC9853611}"/>
                </a:ext>
              </a:extLst>
            </p:cNvPr>
            <p:cNvSpPr txBox="1"/>
            <p:nvPr/>
          </p:nvSpPr>
          <p:spPr>
            <a:xfrm>
              <a:off x="3366562" y="4474933"/>
              <a:ext cx="1911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Screen Printer</a:t>
              </a:r>
              <a:endParaRPr lang="ko-KR" altLang="en-US" b="1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2BF94EA-B1DA-49C1-B159-EB4E035FA9C0}"/>
              </a:ext>
            </a:extLst>
          </p:cNvPr>
          <p:cNvGrpSpPr/>
          <p:nvPr/>
        </p:nvGrpSpPr>
        <p:grpSpPr>
          <a:xfrm>
            <a:off x="5805374" y="5058136"/>
            <a:ext cx="1656184" cy="1638272"/>
            <a:chOff x="4572000" y="4159742"/>
            <a:chExt cx="1656184" cy="1638272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D440411-71AE-4B4B-A65E-C917188E0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2000" y="4159742"/>
              <a:ext cx="1656184" cy="1008905"/>
            </a:xfrm>
            <a:prstGeom prst="rect">
              <a:avLst/>
            </a:prstGeom>
            <a:effectLst>
              <a:softEdge rad="38100"/>
            </a:effec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C5E9898-EE6B-4BF1-8BEA-BAA224928D1B}"/>
                </a:ext>
              </a:extLst>
            </p:cNvPr>
            <p:cNvSpPr txBox="1"/>
            <p:nvPr/>
          </p:nvSpPr>
          <p:spPr>
            <a:xfrm>
              <a:off x="4860021" y="5151683"/>
              <a:ext cx="10981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Squeeze</a:t>
              </a:r>
              <a:endParaRPr lang="ko-KR" altLang="en-US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endParaRPr lang="ko-KR" altLang="en-US" dirty="0"/>
            </a:p>
          </p:txBody>
        </p:sp>
      </p:grp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121F01EE-D9F0-4393-A205-0099BAAEFE7E}"/>
              </a:ext>
            </a:extLst>
          </p:cNvPr>
          <p:cNvCxnSpPr>
            <a:cxnSpLocks/>
            <a:stCxn id="25" idx="1"/>
          </p:cNvCxnSpPr>
          <p:nvPr/>
        </p:nvCxnSpPr>
        <p:spPr>
          <a:xfrm rot="10800000" flipV="1">
            <a:off x="3979618" y="3459004"/>
            <a:ext cx="1744510" cy="1127498"/>
          </a:xfrm>
          <a:prstGeom prst="bentConnector3">
            <a:avLst>
              <a:gd name="adj1" fmla="val 4992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CA8851DA-0F40-42AE-B60C-71CBEDDE8A06}"/>
              </a:ext>
            </a:extLst>
          </p:cNvPr>
          <p:cNvCxnSpPr>
            <a:cxnSpLocks/>
          </p:cNvCxnSpPr>
          <p:nvPr/>
        </p:nvCxnSpPr>
        <p:spPr>
          <a:xfrm rot="10800000">
            <a:off x="3960883" y="4586502"/>
            <a:ext cx="1898680" cy="976087"/>
          </a:xfrm>
          <a:prstGeom prst="bentConnector3">
            <a:avLst>
              <a:gd name="adj1" fmla="val 5316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54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6B28E3-19BB-4FC5-882B-8EB628DEB557}"/>
              </a:ext>
            </a:extLst>
          </p:cNvPr>
          <p:cNvCxnSpPr/>
          <p:nvPr/>
        </p:nvCxnSpPr>
        <p:spPr>
          <a:xfrm>
            <a:off x="0" y="980728"/>
            <a:ext cx="9162000" cy="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F73B34E-F22E-4944-BFF2-D1D159D7782A}"/>
              </a:ext>
            </a:extLst>
          </p:cNvPr>
          <p:cNvSpPr txBox="1"/>
          <p:nvPr/>
        </p:nvSpPr>
        <p:spPr>
          <a:xfrm>
            <a:off x="323528" y="335867"/>
            <a:ext cx="4752528" cy="49244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070C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3. SMT </a:t>
            </a:r>
            <a:r>
              <a:rPr lang="ko-KR" altLang="en-US" sz="3200" b="1" dirty="0">
                <a:solidFill>
                  <a:srgbClr val="0070C0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개별 공정의 목적</a:t>
            </a:r>
          </a:p>
        </p:txBody>
      </p:sp>
      <p:sp>
        <p:nvSpPr>
          <p:cNvPr id="12" name="Text Box 24">
            <a:extLst>
              <a:ext uri="{FF2B5EF4-FFF2-40B4-BE49-F238E27FC236}">
                <a16:creationId xmlns:a16="http://schemas.microsoft.com/office/drawing/2014/main" id="{CE153F1D-7719-417C-B7B1-11E74938A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554" y="1200436"/>
            <a:ext cx="8682446" cy="1100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36000" bIns="0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  <a:spcBef>
                <a:spcPct val="0"/>
              </a:spcBef>
              <a:buNone/>
            </a:pPr>
            <a:r>
              <a:rPr lang="en-US" altLang="ko-KR" sz="2400" dirty="0">
                <a:ea typeface="현대하모니 L" panose="02020603020101020101"/>
              </a:rPr>
              <a:t> - </a:t>
            </a:r>
            <a:r>
              <a:rPr lang="en-US" altLang="ko-KR" sz="2400" dirty="0">
                <a:solidFill>
                  <a:srgbClr val="0000CC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S</a:t>
            </a:r>
            <a:r>
              <a:rPr lang="en-US" altLang="ko-KR" sz="2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older </a:t>
            </a:r>
            <a:r>
              <a:rPr lang="en-US" altLang="ko-KR" sz="2400" dirty="0">
                <a:solidFill>
                  <a:srgbClr val="0000CC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P</a:t>
            </a:r>
            <a:r>
              <a:rPr lang="en-US" altLang="ko-KR" sz="2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rinting </a:t>
            </a:r>
            <a:r>
              <a:rPr lang="en-US" altLang="ko-KR" sz="2400" dirty="0">
                <a:solidFill>
                  <a:srgbClr val="0000CC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I</a:t>
            </a:r>
            <a:r>
              <a:rPr lang="en-US" altLang="ko-KR" sz="2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nspection </a:t>
            </a: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인쇄를 마친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PCB 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표면상에 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Solder Paste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공급 상태를 검사를 진행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인쇄 불량 방지</a:t>
            </a:r>
            <a:r>
              <a:rPr lang="en-US" altLang="ko-KR" sz="1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</p:txBody>
      </p:sp>
      <p:pic>
        <p:nvPicPr>
          <p:cNvPr id="17" name="그림 1">
            <a:extLst>
              <a:ext uri="{FF2B5EF4-FFF2-40B4-BE49-F238E27FC236}">
                <a16:creationId xmlns:a16="http://schemas.microsoft.com/office/drawing/2014/main" id="{54A206E9-FC48-4673-A99E-F54276D8FC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4" t="64193" r="55419" b="10768"/>
          <a:stretch/>
        </p:blipFill>
        <p:spPr bwMode="auto">
          <a:xfrm>
            <a:off x="5167928" y="3190329"/>
            <a:ext cx="2277498" cy="153972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DDDE36E-B3E9-481B-B087-4A9FF42A67CF}"/>
              </a:ext>
            </a:extLst>
          </p:cNvPr>
          <p:cNvGrpSpPr/>
          <p:nvPr/>
        </p:nvGrpSpPr>
        <p:grpSpPr>
          <a:xfrm>
            <a:off x="1183092" y="2708225"/>
            <a:ext cx="2720552" cy="3194340"/>
            <a:chOff x="987352" y="2736658"/>
            <a:chExt cx="2216497" cy="290855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93D6B6F-7ECB-40D0-8DCA-1CE0C33AF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352" y="2736658"/>
              <a:ext cx="2216497" cy="266280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944885B-AD3D-4127-89E3-E03E32A945AE}"/>
                </a:ext>
              </a:extLst>
            </p:cNvPr>
            <p:cNvSpPr txBox="1"/>
            <p:nvPr/>
          </p:nvSpPr>
          <p:spPr>
            <a:xfrm>
              <a:off x="1763688" y="5308925"/>
              <a:ext cx="431243" cy="3362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SPI</a:t>
              </a:r>
              <a:endParaRPr lang="ko-KR" altLang="en-US" b="1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AC89241-6C57-4807-9E9E-78C0F72D5C64}"/>
              </a:ext>
            </a:extLst>
          </p:cNvPr>
          <p:cNvGrpSpPr/>
          <p:nvPr/>
        </p:nvGrpSpPr>
        <p:grpSpPr>
          <a:xfrm>
            <a:off x="4820777" y="4774850"/>
            <a:ext cx="3127734" cy="631457"/>
            <a:chOff x="4943313" y="4703496"/>
            <a:chExt cx="3127734" cy="631457"/>
          </a:xfrm>
        </p:grpSpPr>
        <p:sp>
          <p:nvSpPr>
            <p:cNvPr id="44" name="Rectangle 224">
              <a:extLst>
                <a:ext uri="{FF2B5EF4-FFF2-40B4-BE49-F238E27FC236}">
                  <a16:creationId xmlns:a16="http://schemas.microsoft.com/office/drawing/2014/main" id="{F23A54A1-4FBF-4E55-93F7-B8EDFB075E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3313" y="5182553"/>
              <a:ext cx="2971800" cy="1524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en-US" sz="160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45" name="Rectangle 225">
              <a:extLst>
                <a:ext uri="{FF2B5EF4-FFF2-40B4-BE49-F238E27FC236}">
                  <a16:creationId xmlns:a16="http://schemas.microsoft.com/office/drawing/2014/main" id="{A09D38FB-2DEC-457D-83EE-CEEF8949EB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7580" y="5131646"/>
              <a:ext cx="457200" cy="54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en-US" sz="160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47" name="Rectangle 226">
              <a:extLst>
                <a:ext uri="{FF2B5EF4-FFF2-40B4-BE49-F238E27FC236}">
                  <a16:creationId xmlns:a16="http://schemas.microsoft.com/office/drawing/2014/main" id="{F1045677-2C1D-4FB6-A135-FD5C5A76B7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5913" y="5131646"/>
              <a:ext cx="457200" cy="54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ko-KR" altLang="en-US" sz="160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48" name="Text Box 227">
              <a:extLst>
                <a:ext uri="{FF2B5EF4-FFF2-40B4-BE49-F238E27FC236}">
                  <a16:creationId xmlns:a16="http://schemas.microsoft.com/office/drawing/2014/main" id="{2C8D863F-A5EE-4417-9AE8-24FAFB85DB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94342" y="4974817"/>
              <a:ext cx="37670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600" dirty="0">
                  <a:solidFill>
                    <a:srgbClr val="FF0000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PCB</a:t>
              </a:r>
            </a:p>
          </p:txBody>
        </p:sp>
        <p:sp>
          <p:nvSpPr>
            <p:cNvPr id="49" name="Text Box 230">
              <a:extLst>
                <a:ext uri="{FF2B5EF4-FFF2-40B4-BE49-F238E27FC236}">
                  <a16:creationId xmlns:a16="http://schemas.microsoft.com/office/drawing/2014/main" id="{B86278E6-7283-4484-BEB8-E826940934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3027" y="4703496"/>
              <a:ext cx="145103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ko-KR" altLang="en-US" sz="1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▼   검   사   ▼</a:t>
              </a:r>
              <a:endParaRPr lang="en-US" altLang="ko-KR" sz="1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8791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31234</TotalTime>
  <Words>797</Words>
  <Application>Microsoft Office PowerPoint</Application>
  <PresentationFormat>화면 슬라이드 쇼(4:3)</PresentationFormat>
  <Paragraphs>207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23</vt:i4>
      </vt:variant>
    </vt:vector>
  </HeadingPairs>
  <TitlesOfParts>
    <vt:vector size="33" baseType="lpstr">
      <vt:lpstr>굴림</vt:lpstr>
      <vt:lpstr>맑은 고딕</vt:lpstr>
      <vt:lpstr>현대</vt:lpstr>
      <vt:lpstr>현대하모니 B</vt:lpstr>
      <vt:lpstr>현대하모니 L</vt:lpstr>
      <vt:lpstr>현대하모니 M</vt:lpstr>
      <vt:lpstr>Arial</vt:lpstr>
      <vt:lpstr>Times New Roman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SMT 기본 교육 보고서</dc:title>
  <dc:creator>User</dc:creator>
  <cp:lastModifiedBy>김욱철</cp:lastModifiedBy>
  <cp:revision>1400</cp:revision>
  <cp:lastPrinted>2021-03-30T23:29:36Z</cp:lastPrinted>
  <dcterms:created xsi:type="dcterms:W3CDTF">2018-03-15T08:52:31Z</dcterms:created>
  <dcterms:modified xsi:type="dcterms:W3CDTF">2023-03-22T09:35:02Z</dcterms:modified>
</cp:coreProperties>
</file>